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4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5B5316-527C-7240-A780-B987A255E8D4}" type="datetimeFigureOut">
              <a:rPr lang="en-US" smtClean="0"/>
              <a:t>12/3/18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743D1-0D40-6241-A733-8405E2CFE058}" type="slidenum">
              <a:rPr lang="en-US" smtClean="0"/>
              <a:t>‹#›</a:t>
            </a:fld>
            <a:endParaRPr lang="en-US"/>
          </a:p>
        </p:txBody>
      </p:sp>
    </p:spTree>
    <p:extLst>
      <p:ext uri="{BB962C8B-B14F-4D97-AF65-F5344CB8AC3E}">
        <p14:creationId xmlns:p14="http://schemas.microsoft.com/office/powerpoint/2010/main" val="2530299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B5316-527C-7240-A780-B987A255E8D4}" type="datetimeFigureOut">
              <a:rPr lang="en-US" smtClean="0"/>
              <a:t>12/3/18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743D1-0D40-6241-A733-8405E2CFE058}" type="slidenum">
              <a:rPr lang="en-US" smtClean="0"/>
              <a:t>‹#›</a:t>
            </a:fld>
            <a:endParaRPr lang="en-US"/>
          </a:p>
        </p:txBody>
      </p:sp>
    </p:spTree>
    <p:extLst>
      <p:ext uri="{BB962C8B-B14F-4D97-AF65-F5344CB8AC3E}">
        <p14:creationId xmlns:p14="http://schemas.microsoft.com/office/powerpoint/2010/main" val="2866647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B5316-527C-7240-A780-B987A255E8D4}" type="datetimeFigureOut">
              <a:rPr lang="en-US" smtClean="0"/>
              <a:t>12/3/18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743D1-0D40-6241-A733-8405E2CFE058}" type="slidenum">
              <a:rPr lang="en-US" smtClean="0"/>
              <a:t>‹#›</a:t>
            </a:fld>
            <a:endParaRPr lang="en-US"/>
          </a:p>
        </p:txBody>
      </p:sp>
    </p:spTree>
    <p:extLst>
      <p:ext uri="{BB962C8B-B14F-4D97-AF65-F5344CB8AC3E}">
        <p14:creationId xmlns:p14="http://schemas.microsoft.com/office/powerpoint/2010/main" val="4171250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B5316-527C-7240-A780-B987A255E8D4}" type="datetimeFigureOut">
              <a:rPr lang="en-US" smtClean="0"/>
              <a:t>12/3/18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743D1-0D40-6241-A733-8405E2CFE058}" type="slidenum">
              <a:rPr lang="en-US" smtClean="0"/>
              <a:t>‹#›</a:t>
            </a:fld>
            <a:endParaRPr lang="en-US"/>
          </a:p>
        </p:txBody>
      </p:sp>
    </p:spTree>
    <p:extLst>
      <p:ext uri="{BB962C8B-B14F-4D97-AF65-F5344CB8AC3E}">
        <p14:creationId xmlns:p14="http://schemas.microsoft.com/office/powerpoint/2010/main" val="4041596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5B5316-527C-7240-A780-B987A255E8D4}" type="datetimeFigureOut">
              <a:rPr lang="en-US" smtClean="0"/>
              <a:t>12/3/18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743D1-0D40-6241-A733-8405E2CFE058}" type="slidenum">
              <a:rPr lang="en-US" smtClean="0"/>
              <a:t>‹#›</a:t>
            </a:fld>
            <a:endParaRPr lang="en-US"/>
          </a:p>
        </p:txBody>
      </p:sp>
    </p:spTree>
    <p:extLst>
      <p:ext uri="{BB962C8B-B14F-4D97-AF65-F5344CB8AC3E}">
        <p14:creationId xmlns:p14="http://schemas.microsoft.com/office/powerpoint/2010/main" val="928282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5B5316-527C-7240-A780-B987A255E8D4}" type="datetimeFigureOut">
              <a:rPr lang="en-US" smtClean="0"/>
              <a:t>12/3/18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A743D1-0D40-6241-A733-8405E2CFE058}" type="slidenum">
              <a:rPr lang="en-US" smtClean="0"/>
              <a:t>‹#›</a:t>
            </a:fld>
            <a:endParaRPr lang="en-US"/>
          </a:p>
        </p:txBody>
      </p:sp>
    </p:spTree>
    <p:extLst>
      <p:ext uri="{BB962C8B-B14F-4D97-AF65-F5344CB8AC3E}">
        <p14:creationId xmlns:p14="http://schemas.microsoft.com/office/powerpoint/2010/main" val="2005059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5B5316-527C-7240-A780-B987A255E8D4}" type="datetimeFigureOut">
              <a:rPr lang="en-US" smtClean="0"/>
              <a:t>12/3/18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A743D1-0D40-6241-A733-8405E2CFE058}" type="slidenum">
              <a:rPr lang="en-US" smtClean="0"/>
              <a:t>‹#›</a:t>
            </a:fld>
            <a:endParaRPr lang="en-US"/>
          </a:p>
        </p:txBody>
      </p:sp>
    </p:spTree>
    <p:extLst>
      <p:ext uri="{BB962C8B-B14F-4D97-AF65-F5344CB8AC3E}">
        <p14:creationId xmlns:p14="http://schemas.microsoft.com/office/powerpoint/2010/main" val="1815352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5B5316-527C-7240-A780-B987A255E8D4}" type="datetimeFigureOut">
              <a:rPr lang="en-US" smtClean="0"/>
              <a:t>12/3/18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A743D1-0D40-6241-A733-8405E2CFE058}" type="slidenum">
              <a:rPr lang="en-US" smtClean="0"/>
              <a:t>‹#›</a:t>
            </a:fld>
            <a:endParaRPr lang="en-US"/>
          </a:p>
        </p:txBody>
      </p:sp>
    </p:spTree>
    <p:extLst>
      <p:ext uri="{BB962C8B-B14F-4D97-AF65-F5344CB8AC3E}">
        <p14:creationId xmlns:p14="http://schemas.microsoft.com/office/powerpoint/2010/main" val="4287175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5B5316-527C-7240-A780-B987A255E8D4}" type="datetimeFigureOut">
              <a:rPr lang="en-US" smtClean="0"/>
              <a:t>12/3/18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A743D1-0D40-6241-A733-8405E2CFE058}" type="slidenum">
              <a:rPr lang="en-US" smtClean="0"/>
              <a:t>‹#›</a:t>
            </a:fld>
            <a:endParaRPr lang="en-US"/>
          </a:p>
        </p:txBody>
      </p:sp>
    </p:spTree>
    <p:extLst>
      <p:ext uri="{BB962C8B-B14F-4D97-AF65-F5344CB8AC3E}">
        <p14:creationId xmlns:p14="http://schemas.microsoft.com/office/powerpoint/2010/main" val="1197091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5B5316-527C-7240-A780-B987A255E8D4}" type="datetimeFigureOut">
              <a:rPr lang="en-US" smtClean="0"/>
              <a:t>12/3/18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A743D1-0D40-6241-A733-8405E2CFE058}" type="slidenum">
              <a:rPr lang="en-US" smtClean="0"/>
              <a:t>‹#›</a:t>
            </a:fld>
            <a:endParaRPr lang="en-US"/>
          </a:p>
        </p:txBody>
      </p:sp>
    </p:spTree>
    <p:extLst>
      <p:ext uri="{BB962C8B-B14F-4D97-AF65-F5344CB8AC3E}">
        <p14:creationId xmlns:p14="http://schemas.microsoft.com/office/powerpoint/2010/main" val="1374751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5B5316-527C-7240-A780-B987A255E8D4}" type="datetimeFigureOut">
              <a:rPr lang="en-US" smtClean="0"/>
              <a:t>12/3/18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A743D1-0D40-6241-A733-8405E2CFE058}" type="slidenum">
              <a:rPr lang="en-US" smtClean="0"/>
              <a:t>‹#›</a:t>
            </a:fld>
            <a:endParaRPr lang="en-US"/>
          </a:p>
        </p:txBody>
      </p:sp>
    </p:spTree>
    <p:extLst>
      <p:ext uri="{BB962C8B-B14F-4D97-AF65-F5344CB8AC3E}">
        <p14:creationId xmlns:p14="http://schemas.microsoft.com/office/powerpoint/2010/main" val="10096705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5B5316-527C-7240-A780-B987A255E8D4}" type="datetimeFigureOut">
              <a:rPr lang="en-US" smtClean="0"/>
              <a:t>12/3/18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A743D1-0D40-6241-A733-8405E2CFE058}" type="slidenum">
              <a:rPr lang="en-US" smtClean="0"/>
              <a:t>‹#›</a:t>
            </a:fld>
            <a:endParaRPr lang="en-US"/>
          </a:p>
        </p:txBody>
      </p:sp>
    </p:spTree>
    <p:extLst>
      <p:ext uri="{BB962C8B-B14F-4D97-AF65-F5344CB8AC3E}">
        <p14:creationId xmlns:p14="http://schemas.microsoft.com/office/powerpoint/2010/main" val="1372654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ofOSlsNz5I8" TargetMode="External"/><Relationship Id="rId3" Type="http://schemas.openxmlformats.org/officeDocument/2006/relationships/hyperlink" Target="https://www.youtube.com/watch?v=tqg6RO8c_W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err="1" smtClean="0"/>
              <a:t>Bellwork</a:t>
            </a:r>
            <a:r>
              <a:rPr lang="en-US" dirty="0" smtClean="0"/>
              <a:t/>
            </a:r>
            <a:br>
              <a:rPr lang="en-US" dirty="0" smtClean="0"/>
            </a:br>
            <a:r>
              <a:rPr lang="en-US" dirty="0" smtClean="0"/>
              <a:t>4 December 2018</a:t>
            </a:r>
            <a:endParaRPr lang="en-US" dirty="0"/>
          </a:p>
        </p:txBody>
      </p:sp>
      <p:sp>
        <p:nvSpPr>
          <p:cNvPr id="5" name="Content Placeholder 4"/>
          <p:cNvSpPr>
            <a:spLocks noGrp="1"/>
          </p:cNvSpPr>
          <p:nvPr>
            <p:ph idx="1"/>
          </p:nvPr>
        </p:nvSpPr>
        <p:spPr/>
        <p:txBody>
          <a:bodyPr/>
          <a:lstStyle/>
          <a:p>
            <a:pPr marL="514350" indent="-514350">
              <a:buFont typeface="+mj-lt"/>
              <a:buAutoNum type="arabicPeriod"/>
            </a:pPr>
            <a:r>
              <a:rPr lang="en-US" dirty="0" smtClean="0"/>
              <a:t>What is irony? </a:t>
            </a:r>
            <a:r>
              <a:rPr lang="en-US" dirty="0"/>
              <a:t>Can you find an example of irony in the room? Can you think of an example from something we have read this year, or an example at all?! </a:t>
            </a:r>
            <a:endParaRPr lang="en-US" dirty="0" smtClean="0"/>
          </a:p>
          <a:p>
            <a:pPr marL="514350" indent="-514350">
              <a:buFont typeface="+mj-lt"/>
              <a:buAutoNum type="arabicPeriod"/>
            </a:pPr>
            <a:r>
              <a:rPr lang="en-US" dirty="0" smtClean="0"/>
              <a:t>Can you name the three types of irony and explain/define them? </a:t>
            </a:r>
          </a:p>
          <a:p>
            <a:pPr marL="514350" indent="-514350">
              <a:buFont typeface="+mj-lt"/>
              <a:buAutoNum type="arabicPeriod"/>
            </a:pPr>
            <a:r>
              <a:rPr lang="en-US" dirty="0" smtClean="0"/>
              <a:t>What is the difference between situational irony and circumstance? </a:t>
            </a:r>
            <a:endParaRPr lang="en-US" dirty="0"/>
          </a:p>
        </p:txBody>
      </p:sp>
    </p:spTree>
    <p:extLst>
      <p:ext uri="{BB962C8B-B14F-4D97-AF65-F5344CB8AC3E}">
        <p14:creationId xmlns:p14="http://schemas.microsoft.com/office/powerpoint/2010/main" val="2431451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Create an Ironic Tone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Hyperbole</a:t>
            </a:r>
            <a:r>
              <a:rPr lang="en-US" dirty="0" smtClean="0"/>
              <a:t>: overstatement, but more so. It is an exaggeration in the service of truth. Like a well crafted metaphor, it should suggest a deeper meaning. </a:t>
            </a:r>
          </a:p>
          <a:p>
            <a:r>
              <a:rPr lang="en-US" b="1" dirty="0" smtClean="0"/>
              <a:t>Caricature</a:t>
            </a:r>
            <a:r>
              <a:rPr lang="en-US" dirty="0" smtClean="0"/>
              <a:t>:</a:t>
            </a:r>
            <a:r>
              <a:rPr lang="en-US" dirty="0"/>
              <a:t> </a:t>
            </a:r>
            <a:r>
              <a:rPr lang="en-US" dirty="0" smtClean="0"/>
              <a:t>a specific type of hyperbole: a representation in which he subject’s distinctive features are deliberately exaggerated to yield a comic or even grotesque effect.  </a:t>
            </a:r>
          </a:p>
          <a:p>
            <a:pPr lvl="1"/>
            <a:r>
              <a:rPr lang="en-US" dirty="0" smtClean="0"/>
              <a:t>In literature, caricatures may result in characters who are deliberately one dimensional, even stereotypes, yet if done skillfully, a caricature calls attention to a character’s faults.  </a:t>
            </a:r>
            <a:endParaRPr lang="en-US" dirty="0"/>
          </a:p>
        </p:txBody>
      </p:sp>
    </p:spTree>
    <p:extLst>
      <p:ext uri="{BB962C8B-B14F-4D97-AF65-F5344CB8AC3E}">
        <p14:creationId xmlns:p14="http://schemas.microsoft.com/office/powerpoint/2010/main" val="204192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Create an Ironic Tone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Understatement</a:t>
            </a:r>
            <a:r>
              <a:rPr lang="en-US" dirty="0" smtClean="0"/>
              <a:t>: opposite of hyperbole. </a:t>
            </a:r>
          </a:p>
          <a:p>
            <a:pPr lvl="1"/>
            <a:r>
              <a:rPr lang="en-US" dirty="0" smtClean="0"/>
              <a:t>Often used to cloak a wry jab in politeness. </a:t>
            </a:r>
          </a:p>
          <a:p>
            <a:r>
              <a:rPr lang="en-US" b="1" dirty="0" smtClean="0"/>
              <a:t>Juxtaposition</a:t>
            </a:r>
            <a:r>
              <a:rPr lang="en-US" dirty="0" smtClean="0"/>
              <a:t>: placing two ideas or words side by side to emphasize their incongruity is a key strategy for ironists. </a:t>
            </a:r>
          </a:p>
          <a:p>
            <a:pPr lvl="1"/>
            <a:r>
              <a:rPr lang="en-US" dirty="0" smtClean="0"/>
              <a:t>Example could be juxtaposing something serious or philosophical with something trivial, as is done a lot in IOBE. </a:t>
            </a:r>
          </a:p>
          <a:p>
            <a:r>
              <a:rPr lang="en-US" b="1" dirty="0" smtClean="0"/>
              <a:t>Wordplay</a:t>
            </a:r>
            <a:r>
              <a:rPr lang="en-US" dirty="0" smtClean="0"/>
              <a:t>: creates the humor that is essential to irony. </a:t>
            </a:r>
            <a:r>
              <a:rPr lang="en-US" b="1" dirty="0" smtClean="0"/>
              <a:t>Puns </a:t>
            </a:r>
            <a:r>
              <a:rPr lang="en-US" dirty="0" smtClean="0"/>
              <a:t>and </a:t>
            </a:r>
            <a:r>
              <a:rPr lang="en-US" b="1" dirty="0" smtClean="0"/>
              <a:t>double </a:t>
            </a:r>
            <a:r>
              <a:rPr lang="en-US" b="1" dirty="0" err="1" smtClean="0"/>
              <a:t>entendres</a:t>
            </a:r>
            <a:r>
              <a:rPr lang="en-US" b="1" dirty="0" smtClean="0"/>
              <a:t> </a:t>
            </a:r>
            <a:r>
              <a:rPr lang="en-US" dirty="0" smtClean="0"/>
              <a:t>(expressions with two meanings)</a:t>
            </a:r>
          </a:p>
          <a:p>
            <a:r>
              <a:rPr lang="en-US" b="1" dirty="0" smtClean="0"/>
              <a:t>Non sequitur</a:t>
            </a:r>
            <a:r>
              <a:rPr lang="en-US" dirty="0" smtClean="0"/>
              <a:t>: a conclusion that does not follow logically from the premises</a:t>
            </a:r>
          </a:p>
          <a:p>
            <a:pPr lvl="1"/>
            <a:r>
              <a:rPr lang="en-US" dirty="0" smtClean="0"/>
              <a:t>In literature, a non sequitur is a reply or remark that does not have any relevance to what preceded it. </a:t>
            </a:r>
          </a:p>
        </p:txBody>
      </p:sp>
    </p:spTree>
    <p:extLst>
      <p:ext uri="{BB962C8B-B14F-4D97-AF65-F5344CB8AC3E}">
        <p14:creationId xmlns:p14="http://schemas.microsoft.com/office/powerpoint/2010/main" val="1551244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 </a:t>
            </a:r>
            <a:endParaRPr lang="en-US" dirty="0"/>
          </a:p>
        </p:txBody>
      </p:sp>
      <p:sp>
        <p:nvSpPr>
          <p:cNvPr id="3" name="Content Placeholder 2"/>
          <p:cNvSpPr>
            <a:spLocks noGrp="1"/>
          </p:cNvSpPr>
          <p:nvPr>
            <p:ph idx="1"/>
          </p:nvPr>
        </p:nvSpPr>
        <p:spPr/>
        <p:txBody>
          <a:bodyPr/>
          <a:lstStyle/>
          <a:p>
            <a:r>
              <a:rPr lang="en-US" dirty="0" smtClean="0"/>
              <a:t>A significant distance between what is said and what is true. </a:t>
            </a:r>
            <a:endParaRPr lang="en-US" dirty="0"/>
          </a:p>
        </p:txBody>
      </p:sp>
    </p:spTree>
    <p:extLst>
      <p:ext uri="{BB962C8B-B14F-4D97-AF65-F5344CB8AC3E}">
        <p14:creationId xmlns:p14="http://schemas.microsoft.com/office/powerpoint/2010/main" val="600401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a:bodyPr>
          <a:lstStyle/>
          <a:p>
            <a:pPr marL="342900" lvl="2" indent="-342900"/>
            <a:r>
              <a:rPr lang="en-US" sz="3200" dirty="0" smtClean="0"/>
              <a:t>Exercise 1: Consider </a:t>
            </a:r>
            <a:r>
              <a:rPr lang="en-US" sz="3200" dirty="0"/>
              <a:t>how Wilde creates irony and his purpose for doing so. Identify </a:t>
            </a:r>
            <a:r>
              <a:rPr lang="en-US" sz="3200" dirty="0" smtClean="0"/>
              <a:t> 5 examples and explain his use of irony/his purpose. </a:t>
            </a:r>
            <a:endParaRPr lang="en-US" sz="3200" dirty="0"/>
          </a:p>
        </p:txBody>
      </p:sp>
    </p:spTree>
    <p:extLst>
      <p:ext uri="{BB962C8B-B14F-4D97-AF65-F5344CB8AC3E}">
        <p14:creationId xmlns:p14="http://schemas.microsoft.com/office/powerpoint/2010/main" val="167247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Exercise 2</a:t>
            </a:r>
            <a:endParaRPr lang="en-US" dirty="0"/>
          </a:p>
        </p:txBody>
      </p:sp>
      <p:sp>
        <p:nvSpPr>
          <p:cNvPr id="3" name="Content Placeholder 2"/>
          <p:cNvSpPr>
            <a:spLocks noGrp="1"/>
          </p:cNvSpPr>
          <p:nvPr>
            <p:ph idx="1"/>
          </p:nvPr>
        </p:nvSpPr>
        <p:spPr>
          <a:xfrm>
            <a:off x="147261" y="1013224"/>
            <a:ext cx="8762041" cy="5706411"/>
          </a:xfrm>
        </p:spPr>
        <p:txBody>
          <a:bodyPr>
            <a:normAutofit fontScale="85000" lnSpcReduction="10000"/>
          </a:bodyPr>
          <a:lstStyle/>
          <a:p>
            <a:pPr marL="0" indent="0">
              <a:buNone/>
            </a:pPr>
            <a:r>
              <a:rPr lang="en-US" dirty="0" smtClean="0"/>
              <a:t>Identify the ironic techniques of hyperbole, understatement, juxtaposition, wordplay, and non sequitur in the following excerpts:</a:t>
            </a:r>
          </a:p>
          <a:p>
            <a:pPr marL="514350" indent="-514350">
              <a:buFont typeface="+mj-lt"/>
              <a:buAutoNum type="arabicPeriod"/>
            </a:pPr>
            <a:r>
              <a:rPr lang="en-US" b="1" dirty="0" smtClean="0"/>
              <a:t>Algernon</a:t>
            </a:r>
            <a:r>
              <a:rPr lang="en-US" dirty="0" smtClean="0"/>
              <a:t>: Why is it that at a bachelor’s establishment the servants invariably drink the champagne? I ask merely for information. </a:t>
            </a:r>
          </a:p>
          <a:p>
            <a:pPr marL="0" indent="0">
              <a:buNone/>
            </a:pPr>
            <a:r>
              <a:rPr lang="en-US" b="1" dirty="0" smtClean="0"/>
              <a:t>	Lane:</a:t>
            </a:r>
            <a:r>
              <a:rPr lang="en-US" dirty="0"/>
              <a:t> </a:t>
            </a:r>
            <a:r>
              <a:rPr lang="en-US" dirty="0" smtClean="0"/>
              <a:t>I attribute it to the superior quality of the wine, sir. I 	have often observed that in married households the 	champagne is rarely of a first-rate brand. 	</a:t>
            </a:r>
          </a:p>
          <a:p>
            <a:pPr marL="514350" indent="-514350">
              <a:buFont typeface="+mj-lt"/>
              <a:buAutoNum type="arabicPeriod" startAt="2"/>
            </a:pPr>
            <a:r>
              <a:rPr lang="en-US" b="1" dirty="0" smtClean="0"/>
              <a:t>Lady </a:t>
            </a:r>
            <a:r>
              <a:rPr lang="en-US" b="1" dirty="0" err="1" smtClean="0"/>
              <a:t>Bracknell</a:t>
            </a:r>
            <a:r>
              <a:rPr lang="en-US" b="1" dirty="0" smtClean="0"/>
              <a:t>:</a:t>
            </a:r>
            <a:r>
              <a:rPr lang="mr-IN" dirty="0" smtClean="0"/>
              <a:t>…</a:t>
            </a:r>
            <a:r>
              <a:rPr lang="en-US" dirty="0" smtClean="0"/>
              <a:t>Do you smoke?</a:t>
            </a:r>
          </a:p>
          <a:p>
            <a:pPr marL="0" indent="0">
              <a:buNone/>
            </a:pPr>
            <a:r>
              <a:rPr lang="en-US" b="1" dirty="0"/>
              <a:t>	</a:t>
            </a:r>
            <a:r>
              <a:rPr lang="en-US" b="1" dirty="0" smtClean="0"/>
              <a:t>Jack</a:t>
            </a:r>
            <a:r>
              <a:rPr lang="en-US" dirty="0" smtClean="0"/>
              <a:t>: well, yes, I must admit I smoke. </a:t>
            </a:r>
          </a:p>
          <a:p>
            <a:pPr marL="0" indent="0">
              <a:buNone/>
            </a:pPr>
            <a:r>
              <a:rPr lang="en-US" b="1" dirty="0"/>
              <a:t>	</a:t>
            </a:r>
            <a:r>
              <a:rPr lang="en-US" b="1" dirty="0" smtClean="0"/>
              <a:t>Lady </a:t>
            </a:r>
            <a:r>
              <a:rPr lang="en-US" b="1" dirty="0" err="1" smtClean="0"/>
              <a:t>Bracknell</a:t>
            </a:r>
            <a:r>
              <a:rPr lang="en-US" b="1" dirty="0" smtClean="0"/>
              <a:t>: </a:t>
            </a:r>
            <a:r>
              <a:rPr lang="en-US" dirty="0" smtClean="0"/>
              <a:t>I am glad to hear it. A man should 	always have an 	occupation of some kind. There are 	too 	many idle men in London  as it is. </a:t>
            </a:r>
            <a:endParaRPr lang="en-US" b="1" dirty="0"/>
          </a:p>
        </p:txBody>
      </p:sp>
    </p:spTree>
    <p:extLst>
      <p:ext uri="{BB962C8B-B14F-4D97-AF65-F5344CB8AC3E}">
        <p14:creationId xmlns:p14="http://schemas.microsoft.com/office/powerpoint/2010/main" val="2473282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Exercise 2</a:t>
            </a:r>
            <a:endParaRPr lang="en-US" dirty="0"/>
          </a:p>
        </p:txBody>
      </p:sp>
      <p:sp>
        <p:nvSpPr>
          <p:cNvPr id="3" name="Content Placeholder 2"/>
          <p:cNvSpPr>
            <a:spLocks noGrp="1"/>
          </p:cNvSpPr>
          <p:nvPr>
            <p:ph idx="1"/>
          </p:nvPr>
        </p:nvSpPr>
        <p:spPr>
          <a:xfrm>
            <a:off x="147261" y="1013224"/>
            <a:ext cx="8762041" cy="5706411"/>
          </a:xfrm>
        </p:spPr>
        <p:txBody>
          <a:bodyPr>
            <a:normAutofit lnSpcReduction="10000"/>
          </a:bodyPr>
          <a:lstStyle/>
          <a:p>
            <a:pPr marL="0" indent="0">
              <a:buNone/>
            </a:pPr>
            <a:r>
              <a:rPr lang="en-US" dirty="0" smtClean="0"/>
              <a:t>Identify the ironic techniques of hyperbole, understatement, juxtaposition, wordplay, and non sequitur in the following excerpts:</a:t>
            </a:r>
          </a:p>
          <a:p>
            <a:pPr marL="514350" indent="-514350">
              <a:buFont typeface="+mj-lt"/>
              <a:buAutoNum type="arabicPeriod" startAt="3"/>
            </a:pPr>
            <a:r>
              <a:rPr lang="en-US" b="1" dirty="0" smtClean="0"/>
              <a:t>Gwendolen: </a:t>
            </a:r>
            <a:r>
              <a:rPr lang="en-US" dirty="0" smtClean="0"/>
              <a:t>Cecily </a:t>
            </a:r>
            <a:r>
              <a:rPr lang="en-US" dirty="0" err="1" smtClean="0"/>
              <a:t>Cardew</a:t>
            </a:r>
            <a:r>
              <a:rPr lang="en-US" dirty="0" smtClean="0"/>
              <a:t>? (</a:t>
            </a:r>
            <a:r>
              <a:rPr lang="en-US" i="1" dirty="0" smtClean="0"/>
              <a:t>Moving to her and shaking hands)</a:t>
            </a:r>
            <a:r>
              <a:rPr lang="en-US" dirty="0" smtClean="0"/>
              <a:t> What a very sweet name! Something tells me that we are going to be great friends. I like you already more than I can say. My first impressions of people are never wrong. </a:t>
            </a:r>
          </a:p>
          <a:p>
            <a:pPr marL="0" indent="0">
              <a:buNone/>
            </a:pPr>
            <a:r>
              <a:rPr lang="en-US" b="1" dirty="0"/>
              <a:t>	</a:t>
            </a:r>
            <a:r>
              <a:rPr lang="en-US" b="1" dirty="0" smtClean="0"/>
              <a:t>Cecily</a:t>
            </a:r>
            <a:r>
              <a:rPr lang="en-US" dirty="0" smtClean="0"/>
              <a:t>: How nice of you to like me so much after 	we have known each other such a </a:t>
            </a:r>
            <a:r>
              <a:rPr lang="en-US" dirty="0" err="1" smtClean="0"/>
              <a:t>coparatively</a:t>
            </a:r>
            <a:r>
              <a:rPr lang="en-US" dirty="0" smtClean="0"/>
              <a:t> 	short time. Pray sit down. Gwendolen (</a:t>
            </a:r>
            <a:r>
              <a:rPr lang="en-US" i="1" dirty="0" smtClean="0"/>
              <a:t>still 	standing up)</a:t>
            </a:r>
            <a:r>
              <a:rPr lang="en-US" dirty="0" smtClean="0"/>
              <a:t>: I may call you Cecily, may I not. </a:t>
            </a:r>
          </a:p>
        </p:txBody>
      </p:sp>
    </p:spTree>
    <p:extLst>
      <p:ext uri="{BB962C8B-B14F-4D97-AF65-F5344CB8AC3E}">
        <p14:creationId xmlns:p14="http://schemas.microsoft.com/office/powerpoint/2010/main" val="1198706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Exercise 2</a:t>
            </a:r>
            <a:endParaRPr lang="en-US" dirty="0"/>
          </a:p>
        </p:txBody>
      </p:sp>
      <p:sp>
        <p:nvSpPr>
          <p:cNvPr id="3" name="Content Placeholder 2"/>
          <p:cNvSpPr>
            <a:spLocks noGrp="1"/>
          </p:cNvSpPr>
          <p:nvPr>
            <p:ph idx="1"/>
          </p:nvPr>
        </p:nvSpPr>
        <p:spPr>
          <a:xfrm>
            <a:off x="147261" y="1013224"/>
            <a:ext cx="8762041" cy="5706411"/>
          </a:xfrm>
        </p:spPr>
        <p:txBody>
          <a:bodyPr>
            <a:normAutofit/>
          </a:bodyPr>
          <a:lstStyle/>
          <a:p>
            <a:pPr marL="0" indent="0">
              <a:buNone/>
            </a:pPr>
            <a:r>
              <a:rPr lang="en-US" dirty="0" smtClean="0"/>
              <a:t>Identify the ironic techniques of hyperbole, understatement, juxtaposition, wordplay, and non sequitur in the following excerpts:</a:t>
            </a:r>
          </a:p>
          <a:p>
            <a:pPr marL="514350" indent="-514350">
              <a:buFont typeface="+mj-lt"/>
              <a:buAutoNum type="arabicPeriod" startAt="4"/>
            </a:pPr>
            <a:r>
              <a:rPr lang="en-US" b="1" dirty="0" smtClean="0"/>
              <a:t>Jack:</a:t>
            </a:r>
            <a:r>
              <a:rPr lang="en-US" dirty="0" smtClean="0"/>
              <a:t> My dear </a:t>
            </a:r>
            <a:r>
              <a:rPr lang="en-US" dirty="0" err="1" smtClean="0"/>
              <a:t>Algy</a:t>
            </a:r>
            <a:r>
              <a:rPr lang="en-US" dirty="0" smtClean="0"/>
              <a:t>, you talk exactly as if you were a dentist. It is very vulgar to talk like a dentist when one isn’t a dentist. It produces a false impression. </a:t>
            </a:r>
          </a:p>
          <a:p>
            <a:pPr marL="0" indent="0">
              <a:buNone/>
            </a:pPr>
            <a:r>
              <a:rPr lang="en-US" dirty="0"/>
              <a:t>	</a:t>
            </a:r>
            <a:r>
              <a:rPr lang="en-US" b="1" dirty="0" smtClean="0"/>
              <a:t>Algernon</a:t>
            </a:r>
            <a:r>
              <a:rPr lang="en-US" dirty="0" smtClean="0"/>
              <a:t>: Well, that is exactly what dentists 	always do. </a:t>
            </a:r>
          </a:p>
        </p:txBody>
      </p:sp>
    </p:spTree>
    <p:extLst>
      <p:ext uri="{BB962C8B-B14F-4D97-AF65-F5344CB8AC3E}">
        <p14:creationId xmlns:p14="http://schemas.microsoft.com/office/powerpoint/2010/main" val="2552660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Bellwork</a:t>
            </a:r>
            <a:r>
              <a:rPr lang="en-US" dirty="0" smtClean="0"/>
              <a:t/>
            </a:r>
            <a:br>
              <a:rPr lang="en-US" dirty="0" smtClean="0"/>
            </a:br>
            <a:r>
              <a:rPr lang="en-US" dirty="0" smtClean="0"/>
              <a:t>5 December 2018 </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Exercise 3: Explain how the Wilde uses irony to make a serious comment in each of the following excerpts.  </a:t>
            </a:r>
          </a:p>
          <a:p>
            <a:pPr marL="514350" indent="-514350">
              <a:buFont typeface="+mj-lt"/>
              <a:buAutoNum type="arabicPeriod"/>
            </a:pPr>
            <a:r>
              <a:rPr lang="en-US" b="1" dirty="0" smtClean="0"/>
              <a:t>Algernon</a:t>
            </a:r>
            <a:r>
              <a:rPr lang="en-US" dirty="0" smtClean="0"/>
              <a:t>: She will place me next Mary Farquhar, who always flirts with her own husband across the dinner table. That is not very pleasant. Indeed, it is not even decent—and that sort of thing is enormously on the increase. The amount of women in London who flirt with their own husbands is perfectly scandalous. It looks so bad. It is simply washing one’s clean linen in public. </a:t>
            </a:r>
            <a:endParaRPr lang="en-US" b="1" dirty="0"/>
          </a:p>
        </p:txBody>
      </p:sp>
    </p:spTree>
    <p:extLst>
      <p:ext uri="{BB962C8B-B14F-4D97-AF65-F5344CB8AC3E}">
        <p14:creationId xmlns:p14="http://schemas.microsoft.com/office/powerpoint/2010/main" val="207593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Bellwork</a:t>
            </a:r>
            <a:r>
              <a:rPr lang="en-US" dirty="0" smtClean="0"/>
              <a:t/>
            </a:r>
            <a:br>
              <a:rPr lang="en-US" dirty="0" smtClean="0"/>
            </a:br>
            <a:r>
              <a:rPr lang="en-US" dirty="0" smtClean="0"/>
              <a:t>5 December 2018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Exercise 3: Explain how the Wilde uses irony to make a serious comment in each of the following excerpts.  </a:t>
            </a:r>
          </a:p>
          <a:p>
            <a:pPr marL="514350" indent="-514350">
              <a:buFont typeface="+mj-lt"/>
              <a:buAutoNum type="arabicPeriod" startAt="2"/>
            </a:pPr>
            <a:r>
              <a:rPr lang="en-US" b="1" dirty="0" smtClean="0"/>
              <a:t>Lady </a:t>
            </a:r>
            <a:r>
              <a:rPr lang="en-US" b="1" dirty="0" err="1" smtClean="0"/>
              <a:t>Bracknell</a:t>
            </a:r>
            <a:r>
              <a:rPr lang="en-US" b="1" dirty="0" smtClean="0"/>
              <a:t>: </a:t>
            </a:r>
            <a:r>
              <a:rPr lang="en-US" dirty="0" smtClean="0"/>
              <a:t>London society is full of women of the very highest birth who have, of their own free choice, remained thirty-five for years. Lady </a:t>
            </a:r>
            <a:r>
              <a:rPr lang="en-US" dirty="0" err="1" smtClean="0"/>
              <a:t>Dumbleton</a:t>
            </a:r>
            <a:r>
              <a:rPr lang="en-US" dirty="0" smtClean="0"/>
              <a:t> is an instance in point. To my own knowledge she has been thirty-five since she arrived at the age of forty, which was many years ago now. </a:t>
            </a:r>
            <a:endParaRPr lang="en-US" b="1" dirty="0"/>
          </a:p>
        </p:txBody>
      </p:sp>
    </p:spTree>
    <p:extLst>
      <p:ext uri="{BB962C8B-B14F-4D97-AF65-F5344CB8AC3E}">
        <p14:creationId xmlns:p14="http://schemas.microsoft.com/office/powerpoint/2010/main" val="3192519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Bellwork</a:t>
            </a:r>
            <a:r>
              <a:rPr lang="en-US" dirty="0" smtClean="0"/>
              <a:t/>
            </a:r>
            <a:br>
              <a:rPr lang="en-US" dirty="0" smtClean="0"/>
            </a:br>
            <a:r>
              <a:rPr lang="en-US" dirty="0" smtClean="0"/>
              <a:t>5 December 2018 </a:t>
            </a:r>
            <a:endParaRPr lang="en-US" dirty="0"/>
          </a:p>
        </p:txBody>
      </p:sp>
      <p:sp>
        <p:nvSpPr>
          <p:cNvPr id="3" name="Content Placeholder 2"/>
          <p:cNvSpPr>
            <a:spLocks noGrp="1"/>
          </p:cNvSpPr>
          <p:nvPr>
            <p:ph idx="1"/>
          </p:nvPr>
        </p:nvSpPr>
        <p:spPr>
          <a:xfrm>
            <a:off x="457200" y="1600200"/>
            <a:ext cx="8229600" cy="5025442"/>
          </a:xfrm>
        </p:spPr>
        <p:txBody>
          <a:bodyPr>
            <a:normAutofit fontScale="85000" lnSpcReduction="20000"/>
          </a:bodyPr>
          <a:lstStyle/>
          <a:p>
            <a:pPr marL="0" indent="0">
              <a:buNone/>
            </a:pPr>
            <a:r>
              <a:rPr lang="en-US" dirty="0" smtClean="0"/>
              <a:t>Exercise 3: Explain how the Wilde uses irony to make a serious comment in each of the following excerpts.  </a:t>
            </a:r>
          </a:p>
          <a:p>
            <a:pPr marL="514350" indent="-514350">
              <a:buFont typeface="+mj-lt"/>
              <a:buAutoNum type="arabicPeriod" startAt="3"/>
            </a:pPr>
            <a:r>
              <a:rPr lang="en-US" b="1" dirty="0" smtClean="0"/>
              <a:t>Jack: </a:t>
            </a:r>
            <a:r>
              <a:rPr lang="en-US" dirty="0" smtClean="0"/>
              <a:t>I am sick to death of cleverness. Everybody is clever nowadays. You can’t go anywhere without meeting clever people. The thing has become an absolute public nuisance. I wish to goodness we had a few fools left. </a:t>
            </a:r>
          </a:p>
          <a:p>
            <a:pPr marL="0" indent="0">
              <a:buNone/>
            </a:pPr>
            <a:r>
              <a:rPr lang="en-US" b="1" dirty="0"/>
              <a:t>	</a:t>
            </a:r>
            <a:r>
              <a:rPr lang="en-US" b="1" dirty="0" smtClean="0"/>
              <a:t>Algernon</a:t>
            </a:r>
            <a:r>
              <a:rPr lang="en-US" dirty="0" smtClean="0"/>
              <a:t>: We have. </a:t>
            </a:r>
          </a:p>
          <a:p>
            <a:pPr marL="0" indent="0">
              <a:buNone/>
            </a:pPr>
            <a:r>
              <a:rPr lang="en-US" b="1" dirty="0"/>
              <a:t>	</a:t>
            </a:r>
            <a:r>
              <a:rPr lang="en-US" b="1" dirty="0" smtClean="0"/>
              <a:t>Jack</a:t>
            </a:r>
            <a:r>
              <a:rPr lang="en-US" dirty="0" smtClean="0"/>
              <a:t>: I should extremely like to meet them. What 	do they talk about?</a:t>
            </a:r>
          </a:p>
          <a:p>
            <a:pPr marL="0" indent="0">
              <a:buNone/>
            </a:pPr>
            <a:r>
              <a:rPr lang="en-US" b="1" dirty="0"/>
              <a:t>	</a:t>
            </a:r>
            <a:r>
              <a:rPr lang="en-US" b="1" dirty="0" smtClean="0"/>
              <a:t>Algernon</a:t>
            </a:r>
            <a:r>
              <a:rPr lang="en-US" dirty="0" smtClean="0"/>
              <a:t>: The fools? Oh! About the clever people, of 	course. </a:t>
            </a:r>
          </a:p>
          <a:p>
            <a:pPr marL="0" indent="0">
              <a:buNone/>
            </a:pPr>
            <a:r>
              <a:rPr lang="en-US" b="1" dirty="0"/>
              <a:t>	</a:t>
            </a:r>
            <a:r>
              <a:rPr lang="en-US" b="1" dirty="0" smtClean="0"/>
              <a:t>Jack: </a:t>
            </a:r>
            <a:r>
              <a:rPr lang="en-US" dirty="0" smtClean="0"/>
              <a:t>What fools!</a:t>
            </a:r>
            <a:endParaRPr lang="en-US" b="1" dirty="0"/>
          </a:p>
        </p:txBody>
      </p:sp>
    </p:spTree>
    <p:extLst>
      <p:ext uri="{BB962C8B-B14F-4D97-AF65-F5344CB8AC3E}">
        <p14:creationId xmlns:p14="http://schemas.microsoft.com/office/powerpoint/2010/main" val="2276102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gnhfmzn4z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6900" y="0"/>
            <a:ext cx="5404104" cy="6858000"/>
          </a:xfrm>
          <a:prstGeom prst="rect">
            <a:avLst/>
          </a:prstGeom>
        </p:spPr>
      </p:pic>
    </p:spTree>
    <p:extLst>
      <p:ext uri="{BB962C8B-B14F-4D97-AF65-F5344CB8AC3E}">
        <p14:creationId xmlns:p14="http://schemas.microsoft.com/office/powerpoint/2010/main" val="266707726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Exercise 4: In her poem, “Siren Song” Margaret Atwood uses a number of strategies to develop an ironic tone, starting with the irony of the situation itself. Explain how the ironic tone, including some humor, conveys a serious message. Consider how Atwood prepares her reader for the final </a:t>
            </a:r>
            <a:r>
              <a:rPr lang="en-US" smtClean="0"/>
              <a:t>punch line. </a:t>
            </a:r>
            <a:endParaRPr lang="en-US"/>
          </a:p>
        </p:txBody>
      </p:sp>
    </p:spTree>
    <p:extLst>
      <p:ext uri="{BB962C8B-B14F-4D97-AF65-F5344CB8AC3E}">
        <p14:creationId xmlns:p14="http://schemas.microsoft.com/office/powerpoint/2010/main" val="1702506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a:t>
            </a:r>
            <a:endParaRPr lang="en-US" dirty="0"/>
          </a:p>
        </p:txBody>
      </p:sp>
      <p:sp>
        <p:nvSpPr>
          <p:cNvPr id="3" name="Content Placeholder 2"/>
          <p:cNvSpPr>
            <a:spLocks noGrp="1"/>
          </p:cNvSpPr>
          <p:nvPr>
            <p:ph idx="1"/>
          </p:nvPr>
        </p:nvSpPr>
        <p:spPr/>
        <p:txBody>
          <a:bodyPr/>
          <a:lstStyle/>
          <a:p>
            <a:r>
              <a:rPr lang="en-US" dirty="0" smtClean="0"/>
              <a:t>An incongruity between expectation and reality. </a:t>
            </a:r>
          </a:p>
          <a:p>
            <a:pPr lvl="1"/>
            <a:r>
              <a:rPr lang="en-US" i="1" dirty="0" smtClean="0"/>
              <a:t>Verbal Irony</a:t>
            </a:r>
            <a:r>
              <a:rPr lang="en-US" dirty="0" smtClean="0"/>
              <a:t>: incongruity between what the speakers says and what he or she means</a:t>
            </a:r>
          </a:p>
          <a:p>
            <a:pPr lvl="1"/>
            <a:r>
              <a:rPr lang="en-US" i="1" dirty="0" smtClean="0"/>
              <a:t>Dramatic Irony</a:t>
            </a:r>
            <a:r>
              <a:rPr lang="en-US" dirty="0" smtClean="0"/>
              <a:t>: a contrast between what a character says or thinks and what the audience (reader) know to be true. </a:t>
            </a:r>
          </a:p>
          <a:p>
            <a:pPr lvl="1"/>
            <a:r>
              <a:rPr lang="en-US" i="1" dirty="0" smtClean="0"/>
              <a:t>Situational Irony</a:t>
            </a:r>
            <a:r>
              <a:rPr lang="en-US" dirty="0" smtClean="0"/>
              <a:t>: a discrepancy between what seems fitting and what actually happens </a:t>
            </a:r>
            <a:endParaRPr lang="en-US" i="1" dirty="0"/>
          </a:p>
        </p:txBody>
      </p:sp>
    </p:spTree>
    <p:extLst>
      <p:ext uri="{BB962C8B-B14F-4D97-AF65-F5344CB8AC3E}">
        <p14:creationId xmlns:p14="http://schemas.microsoft.com/office/powerpoint/2010/main" val="5567514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Situational Irony Examples</a:t>
            </a:r>
            <a:endParaRPr lang="en-US" dirty="0"/>
          </a:p>
        </p:txBody>
      </p:sp>
      <p:sp>
        <p:nvSpPr>
          <p:cNvPr id="3" name="Content Placeholder 2"/>
          <p:cNvSpPr>
            <a:spLocks noGrp="1"/>
          </p:cNvSpPr>
          <p:nvPr>
            <p:ph idx="1"/>
          </p:nvPr>
        </p:nvSpPr>
        <p:spPr/>
        <p:txBody>
          <a:bodyPr/>
          <a:lstStyle/>
          <a:p>
            <a:r>
              <a:rPr lang="en-US" dirty="0" smtClean="0">
                <a:hlinkClick r:id="rId2"/>
              </a:rPr>
              <a:t>Seinfeld Pitch to NBC</a:t>
            </a:r>
            <a:endParaRPr lang="en-US" dirty="0" smtClean="0"/>
          </a:p>
          <a:p>
            <a:r>
              <a:rPr lang="en-US" dirty="0" smtClean="0">
                <a:hlinkClick r:id="rId3"/>
              </a:rPr>
              <a:t>Irony--The Opposite of What You Think (Expect) </a:t>
            </a:r>
            <a:endParaRPr lang="en-US" dirty="0"/>
          </a:p>
        </p:txBody>
      </p:sp>
    </p:spTree>
    <p:extLst>
      <p:ext uri="{BB962C8B-B14F-4D97-AF65-F5344CB8AC3E}">
        <p14:creationId xmlns:p14="http://schemas.microsoft.com/office/powerpoint/2010/main" val="23885203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Shot-2017-10-27-at-3.42.27-PM-623x42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762000"/>
            <a:ext cx="7912100" cy="5334000"/>
          </a:xfrm>
          <a:prstGeom prst="rect">
            <a:avLst/>
          </a:prstGeom>
        </p:spPr>
      </p:pic>
    </p:spTree>
    <p:extLst>
      <p:ext uri="{BB962C8B-B14F-4D97-AF65-F5344CB8AC3E}">
        <p14:creationId xmlns:p14="http://schemas.microsoft.com/office/powerpoint/2010/main" val="60118763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for Irony (Effect)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Playful</a:t>
            </a:r>
          </a:p>
          <a:p>
            <a:pPr lvl="1"/>
            <a:r>
              <a:rPr lang="en-US" dirty="0" smtClean="0"/>
              <a:t>“Simple Task of Going to Post Office Feels Like Weight of 10,000 Boulders”</a:t>
            </a:r>
          </a:p>
          <a:p>
            <a:r>
              <a:rPr lang="en-US" dirty="0" smtClean="0"/>
              <a:t>Satiric</a:t>
            </a:r>
          </a:p>
          <a:p>
            <a:pPr lvl="1"/>
            <a:r>
              <a:rPr lang="en-US" dirty="0" smtClean="0"/>
              <a:t>“KFC No Longer Permitted to Use Word ‘Eat’ in Advertisements”</a:t>
            </a:r>
          </a:p>
          <a:p>
            <a:r>
              <a:rPr lang="en-US" dirty="0" smtClean="0"/>
              <a:t>Sarcastic</a:t>
            </a:r>
          </a:p>
          <a:p>
            <a:pPr lvl="1"/>
            <a:r>
              <a:rPr lang="en-US" dirty="0" smtClean="0"/>
              <a:t>“Teenage Rebels Seize Control of Food Court’s Corner Table”</a:t>
            </a:r>
          </a:p>
          <a:p>
            <a:r>
              <a:rPr lang="en-US" dirty="0" smtClean="0"/>
              <a:t>To reveal hypocrisy or injustice, lobby for a social change, etc. </a:t>
            </a:r>
            <a:endParaRPr lang="en-US" dirty="0"/>
          </a:p>
        </p:txBody>
      </p:sp>
    </p:spTree>
    <p:extLst>
      <p:ext uri="{BB962C8B-B14F-4D97-AF65-F5344CB8AC3E}">
        <p14:creationId xmlns:p14="http://schemas.microsoft.com/office/powerpoint/2010/main" val="3271015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Create an Ironic Tone</a:t>
            </a:r>
            <a:endParaRPr lang="en-US" dirty="0"/>
          </a:p>
        </p:txBody>
      </p:sp>
      <p:sp>
        <p:nvSpPr>
          <p:cNvPr id="3" name="Content Placeholder 2"/>
          <p:cNvSpPr>
            <a:spLocks noGrp="1"/>
          </p:cNvSpPr>
          <p:nvPr>
            <p:ph idx="1"/>
          </p:nvPr>
        </p:nvSpPr>
        <p:spPr/>
        <p:txBody>
          <a:bodyPr>
            <a:normAutofit lnSpcReduction="10000"/>
          </a:bodyPr>
          <a:lstStyle/>
          <a:p>
            <a:r>
              <a:rPr lang="en-US" b="1" dirty="0" smtClean="0"/>
              <a:t>Hyperbole</a:t>
            </a:r>
            <a:r>
              <a:rPr lang="en-US" dirty="0" smtClean="0"/>
              <a:t>: overstatement, but more so. It is an exaggeration in the service of truth. Like a well crafted metaphor, it should suggest a deeper meaning. </a:t>
            </a:r>
          </a:p>
          <a:p>
            <a:r>
              <a:rPr lang="en-US" b="1" dirty="0" smtClean="0"/>
              <a:t>Caricature</a:t>
            </a:r>
            <a:r>
              <a:rPr lang="en-US" dirty="0" smtClean="0"/>
              <a:t>:</a:t>
            </a:r>
            <a:r>
              <a:rPr lang="en-US" dirty="0"/>
              <a:t> </a:t>
            </a:r>
            <a:r>
              <a:rPr lang="en-US" dirty="0" smtClean="0"/>
              <a:t>a specific type of hyperbole: a representation in which he subject’s distinctive features are deliberately exaggerated to yield a comic or even grotesque effect.  </a:t>
            </a:r>
            <a:endParaRPr lang="en-US" dirty="0"/>
          </a:p>
        </p:txBody>
      </p:sp>
    </p:spTree>
    <p:extLst>
      <p:ext uri="{BB962C8B-B14F-4D97-AF65-F5344CB8AC3E}">
        <p14:creationId xmlns:p14="http://schemas.microsoft.com/office/powerpoint/2010/main" val="857027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47332072-d7fb-48b3-a5f7-ca8c6915ca27.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0"/>
            <a:ext cx="4572000" cy="6858000"/>
          </a:xfrm>
          <a:prstGeom prst="rect">
            <a:avLst/>
          </a:prstGeom>
        </p:spPr>
      </p:pic>
    </p:spTree>
    <p:extLst>
      <p:ext uri="{BB962C8B-B14F-4D97-AF65-F5344CB8AC3E}">
        <p14:creationId xmlns:p14="http://schemas.microsoft.com/office/powerpoint/2010/main" val="2774241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978014310598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8217" y="852421"/>
            <a:ext cx="3699937" cy="5441083"/>
          </a:xfrm>
          <a:prstGeom prst="rect">
            <a:avLst/>
          </a:prstGeom>
        </p:spPr>
      </p:pic>
    </p:spTree>
    <p:extLst>
      <p:ext uri="{BB962C8B-B14F-4D97-AF65-F5344CB8AC3E}">
        <p14:creationId xmlns:p14="http://schemas.microsoft.com/office/powerpoint/2010/main" val="2993517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1108</TotalTime>
  <Words>1017</Words>
  <Application>Microsoft Macintosh PowerPoint</Application>
  <PresentationFormat>On-screen Show (4:3)</PresentationFormat>
  <Paragraphs>69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Bellwork 4 December 2018</vt:lpstr>
      <vt:lpstr>PowerPoint Presentation</vt:lpstr>
      <vt:lpstr>Irony</vt:lpstr>
      <vt:lpstr>Situational Irony Examples</vt:lpstr>
      <vt:lpstr>PowerPoint Presentation</vt:lpstr>
      <vt:lpstr>Purpose for Irony (Effect)</vt:lpstr>
      <vt:lpstr>Ways to Create an Ironic Tone</vt:lpstr>
      <vt:lpstr>PowerPoint Presentation</vt:lpstr>
      <vt:lpstr>PowerPoint Presentation</vt:lpstr>
      <vt:lpstr>Ways to Create an Ironic Tone</vt:lpstr>
      <vt:lpstr>Ways to Create an Ironic Tone</vt:lpstr>
      <vt:lpstr>Irony </vt:lpstr>
      <vt:lpstr>Objective</vt:lpstr>
      <vt:lpstr>Exercise 2</vt:lpstr>
      <vt:lpstr>Exercise 2</vt:lpstr>
      <vt:lpstr>Exercise 2</vt:lpstr>
      <vt:lpstr>Bellwork 5 December 2018 </vt:lpstr>
      <vt:lpstr>Bellwork 5 December 2018 </vt:lpstr>
      <vt:lpstr>Bellwork 5 December 2018 </vt:lpstr>
      <vt:lpstr>Objective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Bellwork 4 December 2018</dc:title>
  <dc:creator>Julian Mirano</dc:creator>
  <cp:lastModifiedBy>Julian Mirano</cp:lastModifiedBy>
  <cp:revision>9</cp:revision>
  <dcterms:created xsi:type="dcterms:W3CDTF">2018-12-03T19:56:00Z</dcterms:created>
  <dcterms:modified xsi:type="dcterms:W3CDTF">2018-12-04T14:24:11Z</dcterms:modified>
</cp:coreProperties>
</file>