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5" r:id="rId2"/>
    <p:sldId id="256" r:id="rId3"/>
    <p:sldId id="257" r:id="rId4"/>
    <p:sldId id="258" r:id="rId5"/>
    <p:sldId id="266" r:id="rId6"/>
    <p:sldId id="259" r:id="rId7"/>
    <p:sldId id="260" r:id="rId8"/>
    <p:sldId id="262" r:id="rId9"/>
    <p:sldId id="261" r:id="rId10"/>
    <p:sldId id="264" r:id="rId11"/>
    <p:sldId id="267" r:id="rId12"/>
    <p:sldId id="263" r:id="rId13"/>
    <p:sldId id="276"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6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98EA3-C852-4FD6-AFB2-D09DB58AA1CE}" type="datetimeFigureOut">
              <a:rPr lang="en-US" smtClean="0"/>
              <a:t>4/10/2019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DF57E-FF45-4382-9380-41D1776D189E}" type="slidenum">
              <a:rPr lang="en-US" smtClean="0"/>
              <a:t>‹#›</a:t>
            </a:fld>
            <a:endParaRPr lang="en-US"/>
          </a:p>
        </p:txBody>
      </p:sp>
    </p:spTree>
    <p:extLst>
      <p:ext uri="{BB962C8B-B14F-4D97-AF65-F5344CB8AC3E}">
        <p14:creationId xmlns:p14="http://schemas.microsoft.com/office/powerpoint/2010/main" val="413413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DF57E-FF45-4382-9380-41D1776D189E}" type="slidenum">
              <a:rPr lang="en-US" smtClean="0"/>
              <a:t>18</a:t>
            </a:fld>
            <a:endParaRPr lang="en-US"/>
          </a:p>
        </p:txBody>
      </p:sp>
    </p:spTree>
    <p:extLst>
      <p:ext uri="{BB962C8B-B14F-4D97-AF65-F5344CB8AC3E}">
        <p14:creationId xmlns:p14="http://schemas.microsoft.com/office/powerpoint/2010/main" val="145751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DF57E-FF45-4382-9380-41D1776D189E}" type="slidenum">
              <a:rPr lang="en-US" smtClean="0"/>
              <a:t>19</a:t>
            </a:fld>
            <a:endParaRPr lang="en-US"/>
          </a:p>
        </p:txBody>
      </p:sp>
    </p:spTree>
    <p:extLst>
      <p:ext uri="{BB962C8B-B14F-4D97-AF65-F5344CB8AC3E}">
        <p14:creationId xmlns:p14="http://schemas.microsoft.com/office/powerpoint/2010/main" val="145751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DF57E-FF45-4382-9380-41D1776D189E}" type="slidenum">
              <a:rPr lang="en-US" smtClean="0"/>
              <a:t>20</a:t>
            </a:fld>
            <a:endParaRPr lang="en-US"/>
          </a:p>
        </p:txBody>
      </p:sp>
    </p:spTree>
    <p:extLst>
      <p:ext uri="{BB962C8B-B14F-4D97-AF65-F5344CB8AC3E}">
        <p14:creationId xmlns:p14="http://schemas.microsoft.com/office/powerpoint/2010/main" val="145751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DF57E-FF45-4382-9380-41D1776D189E}" type="slidenum">
              <a:rPr lang="en-US" smtClean="0"/>
              <a:t>21</a:t>
            </a:fld>
            <a:endParaRPr lang="en-US"/>
          </a:p>
        </p:txBody>
      </p:sp>
    </p:spTree>
    <p:extLst>
      <p:ext uri="{BB962C8B-B14F-4D97-AF65-F5344CB8AC3E}">
        <p14:creationId xmlns:p14="http://schemas.microsoft.com/office/powerpoint/2010/main" val="145751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3790B-20D3-2F41-B5FF-232AF30C99FB}"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182418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790B-20D3-2F41-B5FF-232AF30C99FB}"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24022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790B-20D3-2F41-B5FF-232AF30C99FB}"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132008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3790B-20D3-2F41-B5FF-232AF30C99FB}"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285651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3790B-20D3-2F41-B5FF-232AF30C99FB}"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168433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3790B-20D3-2F41-B5FF-232AF30C99FB}"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427475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3790B-20D3-2F41-B5FF-232AF30C99FB}"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369379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3790B-20D3-2F41-B5FF-232AF30C99FB}"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291298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3790B-20D3-2F41-B5FF-232AF30C99FB}"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274618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790B-20D3-2F41-B5FF-232AF30C99FB}"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304964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3790B-20D3-2F41-B5FF-232AF30C99FB}"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600EA-E4FF-F140-B4EB-845226A7B276}" type="slidenum">
              <a:rPr lang="en-US" smtClean="0"/>
              <a:t>‹#›</a:t>
            </a:fld>
            <a:endParaRPr lang="en-US"/>
          </a:p>
        </p:txBody>
      </p:sp>
    </p:spTree>
    <p:extLst>
      <p:ext uri="{BB962C8B-B14F-4D97-AF65-F5344CB8AC3E}">
        <p14:creationId xmlns:p14="http://schemas.microsoft.com/office/powerpoint/2010/main" val="376682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3790B-20D3-2F41-B5FF-232AF30C99FB}" type="datetimeFigureOut">
              <a:rPr lang="en-US" smtClean="0"/>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600EA-E4FF-F140-B4EB-845226A7B276}" type="slidenum">
              <a:rPr lang="en-US" smtClean="0"/>
              <a:t>‹#›</a:t>
            </a:fld>
            <a:endParaRPr lang="en-US"/>
          </a:p>
        </p:txBody>
      </p:sp>
    </p:spTree>
    <p:extLst>
      <p:ext uri="{BB962C8B-B14F-4D97-AF65-F5344CB8AC3E}">
        <p14:creationId xmlns:p14="http://schemas.microsoft.com/office/powerpoint/2010/main" val="397504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“Existentialism as Humanism” </a:t>
            </a:r>
            <a:br>
              <a:rPr lang="en-US" dirty="0" smtClean="0"/>
            </a:br>
            <a:r>
              <a:rPr lang="en-US" dirty="0" smtClean="0"/>
              <a:t>Sartre </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What does it mean to say that existence precedes essence? On what basis does Sartre hold there is no human nature (essence)? </a:t>
            </a:r>
          </a:p>
          <a:p>
            <a:pPr marL="514350" indent="-514350">
              <a:buFont typeface="+mj-lt"/>
              <a:buAutoNum type="arabicPeriod"/>
            </a:pPr>
            <a:r>
              <a:rPr lang="en-US" dirty="0" smtClean="0"/>
              <a:t>Why does Sartre say that man is “condemned” to be free? </a:t>
            </a:r>
          </a:p>
          <a:p>
            <a:pPr marL="514350" indent="-514350">
              <a:buFont typeface="+mj-lt"/>
              <a:buAutoNum type="arabicPeriod"/>
            </a:pPr>
            <a:r>
              <a:rPr lang="en-US" dirty="0" smtClean="0"/>
              <a:t>Whom does Sartre call “cowards”? To what extent do you agree or disagree with him? </a:t>
            </a:r>
            <a:endParaRPr lang="en-US" dirty="0"/>
          </a:p>
        </p:txBody>
      </p:sp>
    </p:spTree>
    <p:extLst>
      <p:ext uri="{BB962C8B-B14F-4D97-AF65-F5344CB8AC3E}">
        <p14:creationId xmlns:p14="http://schemas.microsoft.com/office/powerpoint/2010/main" val="81975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00275_10.jpg"/>
          <p:cNvPicPr>
            <a:picLocks noGrp="1" noChangeAspect="1"/>
          </p:cNvPicPr>
          <p:nvPr>
            <p:ph idx="1"/>
          </p:nvPr>
        </p:nvPicPr>
        <p:blipFill>
          <a:blip r:embed="rId2">
            <a:extLst>
              <a:ext uri="{28A0092B-C50C-407E-A947-70E740481C1C}">
                <a14:useLocalDpi xmlns:a14="http://schemas.microsoft.com/office/drawing/2010/main" val="0"/>
              </a:ext>
            </a:extLst>
          </a:blip>
          <a:srcRect l="-90914" r="-90914"/>
          <a:stretch>
            <a:fillRect/>
          </a:stretch>
        </p:blipFill>
        <p:spPr/>
      </p:pic>
    </p:spTree>
    <p:extLst>
      <p:ext uri="{BB962C8B-B14F-4D97-AF65-F5344CB8AC3E}">
        <p14:creationId xmlns:p14="http://schemas.microsoft.com/office/powerpoint/2010/main" val="184600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Postmodern Literature</a:t>
            </a:r>
            <a:endParaRPr lang="en-US" dirty="0"/>
          </a:p>
        </p:txBody>
      </p:sp>
      <p:sp>
        <p:nvSpPr>
          <p:cNvPr id="3" name="Content Placeholder 2"/>
          <p:cNvSpPr>
            <a:spLocks noGrp="1"/>
          </p:cNvSpPr>
          <p:nvPr>
            <p:ph idx="1"/>
          </p:nvPr>
        </p:nvSpPr>
        <p:spPr/>
        <p:txBody>
          <a:bodyPr>
            <a:normAutofit/>
          </a:bodyPr>
          <a:lstStyle/>
          <a:p>
            <a:r>
              <a:rPr lang="en-US" b="1" dirty="0"/>
              <a:t>Existentialism </a:t>
            </a:r>
            <a:endParaRPr lang="en-US" b="1" dirty="0" smtClean="0"/>
          </a:p>
          <a:p>
            <a:r>
              <a:rPr lang="en-US" dirty="0" smtClean="0"/>
              <a:t>Irony </a:t>
            </a:r>
          </a:p>
          <a:p>
            <a:r>
              <a:rPr lang="en-US" dirty="0" smtClean="0"/>
              <a:t>Metafiction </a:t>
            </a:r>
          </a:p>
          <a:p>
            <a:r>
              <a:rPr lang="en-US" dirty="0" smtClean="0"/>
              <a:t>Minimalism</a:t>
            </a:r>
          </a:p>
          <a:p>
            <a:r>
              <a:rPr lang="en-US" dirty="0" err="1" smtClean="0"/>
              <a:t>Maximalism</a:t>
            </a:r>
            <a:r>
              <a:rPr lang="en-US" dirty="0" smtClean="0"/>
              <a:t> </a:t>
            </a:r>
          </a:p>
          <a:p>
            <a:r>
              <a:rPr lang="en-US" dirty="0" smtClean="0"/>
              <a:t>Black humor </a:t>
            </a:r>
          </a:p>
          <a:p>
            <a:r>
              <a:rPr lang="en-US" dirty="0" smtClean="0"/>
              <a:t>Pop culture references </a:t>
            </a:r>
          </a:p>
        </p:txBody>
      </p:sp>
    </p:spTree>
    <p:extLst>
      <p:ext uri="{BB962C8B-B14F-4D97-AF65-F5344CB8AC3E}">
        <p14:creationId xmlns:p14="http://schemas.microsoft.com/office/powerpoint/2010/main" val="107860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0.jpg"/>
          <p:cNvPicPr>
            <a:picLocks noGrp="1" noChangeAspect="1"/>
          </p:cNvPicPr>
          <p:nvPr>
            <p:ph idx="1"/>
          </p:nvPr>
        </p:nvPicPr>
        <p:blipFill>
          <a:blip r:embed="rId2">
            <a:extLst>
              <a:ext uri="{28A0092B-C50C-407E-A947-70E740481C1C}">
                <a14:useLocalDpi xmlns:a14="http://schemas.microsoft.com/office/drawing/2010/main" val="0"/>
              </a:ext>
            </a:extLst>
          </a:blip>
          <a:srcRect t="4678" b="4678"/>
          <a:stretch>
            <a:fillRect/>
          </a:stretch>
        </p:blipFill>
        <p:spPr/>
      </p:pic>
    </p:spTree>
    <p:extLst>
      <p:ext uri="{BB962C8B-B14F-4D97-AF65-F5344CB8AC3E}">
        <p14:creationId xmlns:p14="http://schemas.microsoft.com/office/powerpoint/2010/main" val="8024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Bellwork</a:t>
            </a:r>
            <a:r>
              <a:rPr lang="en-US" dirty="0" smtClean="0"/>
              <a:t/>
            </a:r>
            <a:br>
              <a:rPr lang="en-US" dirty="0" smtClean="0"/>
            </a:br>
            <a:r>
              <a:rPr lang="en-US" dirty="0" smtClean="0"/>
              <a:t>11 April 2019</a:t>
            </a:r>
            <a:endParaRPr lang="en-US" dirty="0"/>
          </a:p>
        </p:txBody>
      </p:sp>
      <p:sp>
        <p:nvSpPr>
          <p:cNvPr id="3" name="Content Placeholder 2"/>
          <p:cNvSpPr>
            <a:spLocks noGrp="1"/>
          </p:cNvSpPr>
          <p:nvPr>
            <p:ph sz="half" idx="1"/>
          </p:nvPr>
        </p:nvSpPr>
        <p:spPr/>
        <p:txBody>
          <a:bodyPr/>
          <a:lstStyle/>
          <a:p>
            <a:pPr marL="0" indent="0">
              <a:buNone/>
            </a:pPr>
            <a:r>
              <a:rPr lang="en-US" dirty="0" smtClean="0"/>
              <a:t>‘This is water.’ </a:t>
            </a:r>
          </a:p>
          <a:p>
            <a:pPr marL="0" indent="0">
              <a:buNone/>
            </a:pPr>
            <a:r>
              <a:rPr lang="en-US" dirty="0" smtClean="0"/>
              <a:t>‘This is water.’ </a:t>
            </a:r>
          </a:p>
          <a:p>
            <a:pPr marL="0" indent="0">
              <a:buNone/>
            </a:pPr>
            <a:endParaRPr lang="en-US" dirty="0"/>
          </a:p>
          <a:p>
            <a:pPr marL="0" lvl="0" indent="0">
              <a:buNone/>
            </a:pPr>
            <a:r>
              <a:rPr lang="en-US" dirty="0"/>
              <a:t>What is the meaning of the “this is water” anecdote that opens and closes this address? </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39798"/>
            <a:ext cx="4038600" cy="3846766"/>
          </a:xfrm>
        </p:spPr>
      </p:pic>
    </p:spTree>
    <p:extLst>
      <p:ext uri="{BB962C8B-B14F-4D97-AF65-F5344CB8AC3E}">
        <p14:creationId xmlns:p14="http://schemas.microsoft.com/office/powerpoint/2010/main" val="414881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a:t>What conventions of the genre of the commencement address does Wallace mention? What is his attitude toward these conventions? To what degree does he follow them?</a:t>
            </a:r>
          </a:p>
          <a:p>
            <a:pPr marL="514350" lvl="0" indent="-514350">
              <a:buFont typeface="+mj-lt"/>
              <a:buAutoNum type="arabicPeriod"/>
            </a:pPr>
            <a:r>
              <a:rPr lang="en-US" dirty="0"/>
              <a:t>What does Wallace mean when he says that what’s important is not learning “how to think,” but learning “what to think about”? According to </a:t>
            </a:r>
            <a:r>
              <a:rPr lang="en-US" dirty="0" smtClean="0"/>
              <a:t>him, what do most people think about and pay attention to?</a:t>
            </a:r>
          </a:p>
          <a:p>
            <a:endParaRPr lang="en-US" dirty="0"/>
          </a:p>
        </p:txBody>
      </p:sp>
    </p:spTree>
    <p:extLst>
      <p:ext uri="{BB962C8B-B14F-4D97-AF65-F5344CB8AC3E}">
        <p14:creationId xmlns:p14="http://schemas.microsoft.com/office/powerpoint/2010/main" val="2233954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3"/>
            </a:pPr>
            <a:r>
              <a:rPr lang="en-US" dirty="0"/>
              <a:t>What is Wallace’s point of the “supermarket scenario” that he paints for the audience?</a:t>
            </a:r>
          </a:p>
          <a:p>
            <a:pPr marL="514350" lvl="0" indent="-514350">
              <a:buFont typeface="+mj-lt"/>
              <a:buAutoNum type="arabicPeriod" startAt="3"/>
            </a:pPr>
            <a:r>
              <a:rPr lang="en-US" dirty="0"/>
              <a:t>How do we develop our default settings?</a:t>
            </a:r>
          </a:p>
          <a:p>
            <a:pPr marL="0" indent="0">
              <a:buNone/>
            </a:pPr>
            <a:endParaRPr lang="en-US" dirty="0"/>
          </a:p>
          <a:p>
            <a:endParaRPr lang="en-US" dirty="0"/>
          </a:p>
        </p:txBody>
      </p:sp>
    </p:spTree>
    <p:extLst>
      <p:ext uri="{BB962C8B-B14F-4D97-AF65-F5344CB8AC3E}">
        <p14:creationId xmlns:p14="http://schemas.microsoft.com/office/powerpoint/2010/main" val="104482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5"/>
            </a:pPr>
            <a:r>
              <a:rPr lang="en-US" dirty="0"/>
              <a:t> How does Foster Wallace suggest we move past our “default setting”?</a:t>
            </a:r>
          </a:p>
          <a:p>
            <a:pPr marL="514350" lvl="0" indent="-514350">
              <a:buFont typeface="+mj-lt"/>
              <a:buAutoNum type="arabicPeriod" startAt="5"/>
            </a:pPr>
            <a:r>
              <a:rPr lang="en-US" dirty="0"/>
              <a:t>Does Wallace want people to feel guilty for being “the center of their own universe”? What details from the text support your answer?</a:t>
            </a:r>
          </a:p>
          <a:p>
            <a:pPr marL="0" indent="0">
              <a:buNone/>
            </a:pPr>
            <a:endParaRPr lang="en-US" dirty="0"/>
          </a:p>
          <a:p>
            <a:endParaRPr lang="en-US" dirty="0"/>
          </a:p>
        </p:txBody>
      </p:sp>
    </p:spTree>
    <p:extLst>
      <p:ext uri="{BB962C8B-B14F-4D97-AF65-F5344CB8AC3E}">
        <p14:creationId xmlns:p14="http://schemas.microsoft.com/office/powerpoint/2010/main" val="2289113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7"/>
            </a:pPr>
            <a:r>
              <a:rPr lang="en-US" dirty="0"/>
              <a:t>What does Wallace mean when he says “everybody worships”? Why do you think he brings this point up in the speech?</a:t>
            </a:r>
          </a:p>
          <a:p>
            <a:pPr marL="514350" lvl="0" indent="-514350">
              <a:buFont typeface="+mj-lt"/>
              <a:buAutoNum type="arabicPeriod" startAt="7"/>
            </a:pPr>
            <a:r>
              <a:rPr lang="en-US" dirty="0"/>
              <a:t>If we aren’t considered to be mentally free, how did we get to be mentally trapped?</a:t>
            </a:r>
          </a:p>
          <a:p>
            <a:pPr marL="0" indent="0">
              <a:buNone/>
            </a:pPr>
            <a:endParaRPr lang="en-US" dirty="0"/>
          </a:p>
          <a:p>
            <a:endParaRPr lang="en-US" dirty="0"/>
          </a:p>
        </p:txBody>
      </p:sp>
    </p:spTree>
    <p:extLst>
      <p:ext uri="{BB962C8B-B14F-4D97-AF65-F5344CB8AC3E}">
        <p14:creationId xmlns:p14="http://schemas.microsoft.com/office/powerpoint/2010/main" val="4026033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9"/>
            </a:pPr>
            <a:r>
              <a:rPr lang="en-US" dirty="0" smtClean="0"/>
              <a:t>What </a:t>
            </a:r>
            <a:r>
              <a:rPr lang="en-US" dirty="0"/>
              <a:t>assumptions does Wallace make of his intended audience (the graduates, and their families</a:t>
            </a:r>
            <a:r>
              <a:rPr lang="en-US" dirty="0" smtClean="0"/>
              <a:t>)?</a:t>
            </a:r>
          </a:p>
          <a:p>
            <a:pPr marL="514350" indent="-514350">
              <a:buFont typeface="+mj-lt"/>
              <a:buAutoNum type="arabicPeriod" startAt="9"/>
            </a:pPr>
            <a:r>
              <a:rPr lang="en-US" dirty="0"/>
              <a:t>Toward the end of the speech, Wallace tells us what he sees as the “most precious kind of freedom.” What is it? Do you think education can help us to develop this kind of freedom?</a:t>
            </a:r>
          </a:p>
          <a:p>
            <a:pPr marL="0" lv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84153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11"/>
            </a:pPr>
            <a:r>
              <a:rPr lang="en-US" dirty="0" smtClean="0"/>
              <a:t> According </a:t>
            </a:r>
            <a:r>
              <a:rPr lang="en-US" dirty="0"/>
              <a:t>to this text, what do you think Wallace sees as the value of a liberal arts education? What, in his view, does it teach students, or give them</a:t>
            </a:r>
            <a:r>
              <a:rPr lang="en-US" dirty="0" smtClean="0"/>
              <a:t>?</a:t>
            </a:r>
          </a:p>
          <a:p>
            <a:pPr marL="514350" indent="-514350">
              <a:buFont typeface="+mj-lt"/>
              <a:buAutoNum type="arabicPeriod" startAt="11"/>
            </a:pPr>
            <a:r>
              <a:rPr lang="en-US" dirty="0" smtClean="0"/>
              <a:t> Is </a:t>
            </a:r>
            <a:r>
              <a:rPr lang="en-US" dirty="0"/>
              <a:t>it possible that education isn’t the only way to become more aware of ourselves and others?</a:t>
            </a:r>
          </a:p>
          <a:p>
            <a:pPr marL="514350" lvl="0" indent="-514350">
              <a:buFont typeface="+mj-lt"/>
              <a:buAutoNum type="arabicPeriod" startAt="11"/>
            </a:pPr>
            <a:endParaRPr lang="en-US" dirty="0" smtClean="0"/>
          </a:p>
          <a:p>
            <a:pPr marL="514350" lvl="0" indent="-514350">
              <a:buFont typeface="+mj-lt"/>
              <a:buAutoNum type="arabicPeriod" startAt="11"/>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236366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Existentialism and Postmodernism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6149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13"/>
            </a:pPr>
            <a:r>
              <a:rPr lang="en-US" dirty="0" smtClean="0"/>
              <a:t> In </a:t>
            </a:r>
            <a:r>
              <a:rPr lang="en-US" dirty="0"/>
              <a:t>this address, Wallace is both implicitly and explicitly critical of contemporary consumer society. Where is this evident? Why do you think he is critical of it</a:t>
            </a:r>
            <a:r>
              <a:rPr lang="en-US" dirty="0" smtClean="0"/>
              <a:t>?</a:t>
            </a:r>
          </a:p>
          <a:p>
            <a:pPr marL="514350" indent="-514350">
              <a:buFont typeface="+mj-lt"/>
              <a:buAutoNum type="arabicPeriod" startAt="13"/>
            </a:pPr>
            <a:r>
              <a:rPr lang="en-US" dirty="0" smtClean="0"/>
              <a:t> Does </a:t>
            </a:r>
            <a:r>
              <a:rPr lang="en-US" dirty="0"/>
              <a:t>Wallace say anything you disagree with, or that you can challenge or “push back” against?</a:t>
            </a:r>
          </a:p>
          <a:p>
            <a:pPr marL="514350" lvl="0" indent="-514350">
              <a:buFont typeface="+mj-lt"/>
              <a:buAutoNum type="arabicPeriod" startAt="13"/>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886696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“This is Water” Discussion Questions </a:t>
            </a:r>
            <a:endParaRPr lang="en-US" dirty="0"/>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startAt="15"/>
            </a:pPr>
            <a:r>
              <a:rPr lang="en-US" dirty="0" smtClean="0"/>
              <a:t> Wallace </a:t>
            </a:r>
            <a:r>
              <a:rPr lang="en-US" dirty="0"/>
              <a:t>gave this address in 2005, and culture, technology, politics, and education have all evolved a good deal since then? Is any part specific of his message more relevant or less relevant in the present moment, in your view? Why</a:t>
            </a:r>
            <a:r>
              <a:rPr lang="en-US" dirty="0" smtClean="0"/>
              <a:t>?</a:t>
            </a:r>
          </a:p>
          <a:p>
            <a:pPr marL="514350" lvl="0" indent="-514350">
              <a:buFont typeface="+mj-lt"/>
              <a:buAutoNum type="arabicPeriod" startAt="15"/>
            </a:pPr>
            <a:r>
              <a:rPr lang="en-US" dirty="0"/>
              <a:t> </a:t>
            </a:r>
            <a:r>
              <a:rPr lang="en-US" dirty="0" smtClean="0"/>
              <a:t>What elements of postmodernity does this speech address? OR what makes this a postmodern piece of writing? AND what elements of existentialism do you find in the piece? How would you connect it to our learning from Tuesday’s class?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7669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life worth living? </a:t>
            </a:r>
            <a:r>
              <a:rPr lang="mr-IN" dirty="0" smtClean="0"/>
              <a:t>–</a:t>
            </a:r>
            <a:r>
              <a:rPr lang="en-US" dirty="0" smtClean="0"/>
              <a:t>Camus </a:t>
            </a:r>
            <a:endParaRPr lang="en-US" dirty="0"/>
          </a:p>
        </p:txBody>
      </p:sp>
    </p:spTree>
    <p:extLst>
      <p:ext uri="{BB962C8B-B14F-4D97-AF65-F5344CB8AC3E}">
        <p14:creationId xmlns:p14="http://schemas.microsoft.com/office/powerpoint/2010/main" val="181686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Myth of Sisyphus” </a:t>
            </a:r>
            <a:endParaRPr lang="en-US" dirty="0"/>
          </a:p>
        </p:txBody>
      </p:sp>
      <p:pic>
        <p:nvPicPr>
          <p:cNvPr id="6" name="Content Placeholder 5" descr="the-myth-of-sisyphus-nicci-bedson.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2764629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“Life is on the other side of despair.” –Sartre </a:t>
            </a:r>
            <a:endParaRPr lang="en-US" dirty="0"/>
          </a:p>
        </p:txBody>
      </p:sp>
    </p:spTree>
    <p:extLst>
      <p:ext uri="{BB962C8B-B14F-4D97-AF65-F5344CB8AC3E}">
        <p14:creationId xmlns:p14="http://schemas.microsoft.com/office/powerpoint/2010/main" val="2869542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i.cdn.tbs.com-assets-images-2017-03-vizio-seinfeld-1080x916.png"/>
          <p:cNvPicPr>
            <a:picLocks noGrp="1" noChangeAspect="1"/>
          </p:cNvPicPr>
          <p:nvPr>
            <p:ph idx="1"/>
          </p:nvPr>
        </p:nvPicPr>
        <p:blipFill>
          <a:blip r:embed="rId2">
            <a:extLst>
              <a:ext uri="{28A0092B-C50C-407E-A947-70E740481C1C}">
                <a14:useLocalDpi xmlns:a14="http://schemas.microsoft.com/office/drawing/2010/main" val="0"/>
              </a:ext>
            </a:extLst>
          </a:blip>
          <a:srcRect l="-27110" r="-27110"/>
          <a:stretch>
            <a:fillRect/>
          </a:stretch>
        </p:blipFill>
        <p:spPr/>
      </p:pic>
    </p:spTree>
    <p:extLst>
      <p:ext uri="{BB962C8B-B14F-4D97-AF65-F5344CB8AC3E}">
        <p14:creationId xmlns:p14="http://schemas.microsoft.com/office/powerpoint/2010/main" val="758668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nroe .jpg"/>
          <p:cNvPicPr>
            <a:picLocks noGrp="1" noChangeAspect="1"/>
          </p:cNvPicPr>
          <p:nvPr>
            <p:ph idx="1"/>
          </p:nvPr>
        </p:nvPicPr>
        <p:blipFill>
          <a:blip r:embed="rId2">
            <a:extLst>
              <a:ext uri="{28A0092B-C50C-407E-A947-70E740481C1C}">
                <a14:useLocalDpi xmlns:a14="http://schemas.microsoft.com/office/drawing/2010/main" val="0"/>
              </a:ext>
            </a:extLst>
          </a:blip>
          <a:srcRect t="2346" b="2346"/>
          <a:stretch>
            <a:fillRect/>
          </a:stretch>
        </p:blipFill>
        <p:spPr/>
      </p:pic>
    </p:spTree>
    <p:extLst>
      <p:ext uri="{BB962C8B-B14F-4D97-AF65-F5344CB8AC3E}">
        <p14:creationId xmlns:p14="http://schemas.microsoft.com/office/powerpoint/2010/main" val="386775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DW_AO.jp2"/>
          <p:cNvPicPr>
            <a:picLocks noGrp="1" noChangeAspect="1"/>
          </p:cNvPicPr>
          <p:nvPr>
            <p:ph idx="1"/>
          </p:nvPr>
        </p:nvPicPr>
        <p:blipFill>
          <a:blip r:embed="rId2">
            <a:extLst>
              <a:ext uri="{28A0092B-C50C-407E-A947-70E740481C1C}">
                <a14:useLocalDpi xmlns:a14="http://schemas.microsoft.com/office/drawing/2010/main" val="0"/>
              </a:ext>
            </a:extLst>
          </a:blip>
          <a:srcRect t="-23328" b="-23328"/>
          <a:stretch>
            <a:fillRect/>
          </a:stretch>
        </p:blipFill>
        <p:spPr/>
      </p:pic>
    </p:spTree>
    <p:extLst>
      <p:ext uri="{BB962C8B-B14F-4D97-AF65-F5344CB8AC3E}">
        <p14:creationId xmlns:p14="http://schemas.microsoft.com/office/powerpoint/2010/main" val="24379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yberspace1.jpg"/>
          <p:cNvPicPr>
            <a:picLocks noGrp="1" noChangeAspect="1"/>
          </p:cNvPicPr>
          <p:nvPr>
            <p:ph idx="1"/>
          </p:nvPr>
        </p:nvPicPr>
        <p:blipFill>
          <a:blip r:embed="rId2">
            <a:extLst>
              <a:ext uri="{28A0092B-C50C-407E-A947-70E740481C1C}">
                <a14:useLocalDpi xmlns:a14="http://schemas.microsoft.com/office/drawing/2010/main" val="0"/>
              </a:ext>
            </a:extLst>
          </a:blip>
          <a:srcRect l="6384" r="6384"/>
          <a:stretch>
            <a:fillRect/>
          </a:stretch>
        </p:blipFill>
        <p:spPr/>
      </p:pic>
    </p:spTree>
    <p:extLst>
      <p:ext uri="{BB962C8B-B14F-4D97-AF65-F5344CB8AC3E}">
        <p14:creationId xmlns:p14="http://schemas.microsoft.com/office/powerpoint/2010/main" val="3392694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4595</TotalTime>
  <Words>629</Words>
  <Application>Microsoft Office PowerPoint</Application>
  <PresentationFormat>On-screen Show (4:3)</PresentationFormat>
  <Paragraphs>53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“Existentialism as Humanism”  Sartre </vt:lpstr>
      <vt:lpstr>Existentialism and Postmodernism</vt:lpstr>
      <vt:lpstr>PowerPoint Presentation</vt:lpstr>
      <vt:lpstr>“The Myth of Sisyphus” </vt:lpstr>
      <vt:lpstr>PowerPoint Presentation</vt:lpstr>
      <vt:lpstr>PowerPoint Presentation</vt:lpstr>
      <vt:lpstr>PowerPoint Presentation</vt:lpstr>
      <vt:lpstr>PowerPoint Presentation</vt:lpstr>
      <vt:lpstr>PowerPoint Presentation</vt:lpstr>
      <vt:lpstr>PowerPoint Presentation</vt:lpstr>
      <vt:lpstr>Elements of Postmodern Literature</vt:lpstr>
      <vt:lpstr>PowerPoint Presentation</vt:lpstr>
      <vt:lpstr>Bellwork 11 April 2019</vt:lpstr>
      <vt:lpstr>“This is Water” Discussion Questions </vt:lpstr>
      <vt:lpstr>“This is Water” Discussion Questions </vt:lpstr>
      <vt:lpstr>“This is Water” Discussion Questions </vt:lpstr>
      <vt:lpstr>“This is Water” Discussion Questions </vt:lpstr>
      <vt:lpstr>“This is Water” Discussion Questions </vt:lpstr>
      <vt:lpstr>“This is Water” Discussion Questions </vt:lpstr>
      <vt:lpstr>“This is Water” Discussion Questions </vt:lpstr>
      <vt:lpstr>“This is Water” Discussion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Existentialism</dc:title>
  <dc:creator>Julian Mirano</dc:creator>
  <cp:lastModifiedBy>Mirano, Julian</cp:lastModifiedBy>
  <cp:revision>12</cp:revision>
  <dcterms:created xsi:type="dcterms:W3CDTF">2019-04-08T17:12:20Z</dcterms:created>
  <dcterms:modified xsi:type="dcterms:W3CDTF">2019-04-11T21:57:34Z</dcterms:modified>
</cp:coreProperties>
</file>