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7" r:id="rId2"/>
    <p:sldId id="259" r:id="rId3"/>
    <p:sldId id="260" r:id="rId4"/>
    <p:sldId id="262" r:id="rId5"/>
    <p:sldId id="263" r:id="rId6"/>
    <p:sldId id="264" r:id="rId7"/>
    <p:sldId id="272" r:id="rId8"/>
    <p:sldId id="265" r:id="rId9"/>
    <p:sldId id="266" r:id="rId10"/>
    <p:sldId id="267" r:id="rId11"/>
    <p:sldId id="268" r:id="rId12"/>
    <p:sldId id="269" r:id="rId13"/>
    <p:sldId id="270" r:id="rId14"/>
    <p:sldId id="271" r:id="rId15"/>
    <p:sldId id="273" r:id="rId16"/>
    <p:sldId id="286" r:id="rId17"/>
    <p:sldId id="287"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90" r:id="rId31"/>
    <p:sldId id="288" r:id="rId32"/>
    <p:sldId id="289" r:id="rId33"/>
    <p:sldId id="291" r:id="rId34"/>
    <p:sldId id="292" r:id="rId35"/>
    <p:sldId id="293"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F226E-9788-AA4C-926C-7376D5229E60}" type="datetimeFigureOut">
              <a:rPr lang="en-US" smtClean="0"/>
              <a:t>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6032A1-D0E5-154A-BF73-14CC4204C508}" type="slidenum">
              <a:rPr lang="en-US" smtClean="0"/>
              <a:t>‹#›</a:t>
            </a:fld>
            <a:endParaRPr lang="en-US"/>
          </a:p>
        </p:txBody>
      </p:sp>
    </p:spTree>
    <p:extLst>
      <p:ext uri="{BB962C8B-B14F-4D97-AF65-F5344CB8AC3E}">
        <p14:creationId xmlns:p14="http://schemas.microsoft.com/office/powerpoint/2010/main" val="32614782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A0F5A-6705-BC46-819B-87608ECA00A2}" type="slidenum">
              <a:rPr lang="en-US" smtClean="0"/>
              <a:t>4</a:t>
            </a:fld>
            <a:endParaRPr lang="en-US"/>
          </a:p>
        </p:txBody>
      </p:sp>
    </p:spTree>
    <p:extLst>
      <p:ext uri="{BB962C8B-B14F-4D97-AF65-F5344CB8AC3E}">
        <p14:creationId xmlns:p14="http://schemas.microsoft.com/office/powerpoint/2010/main" val="157946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1A0F5A-6705-BC46-819B-87608ECA00A2}" type="slidenum">
              <a:rPr lang="en-US" smtClean="0"/>
              <a:t>28</a:t>
            </a:fld>
            <a:endParaRPr lang="en-US"/>
          </a:p>
        </p:txBody>
      </p:sp>
    </p:spTree>
    <p:extLst>
      <p:ext uri="{BB962C8B-B14F-4D97-AF65-F5344CB8AC3E}">
        <p14:creationId xmlns:p14="http://schemas.microsoft.com/office/powerpoint/2010/main" val="157946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C8F69-9639-634D-9324-01F4BFDEE9F5}"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126715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C8F69-9639-634D-9324-01F4BFDEE9F5}"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28686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C8F69-9639-634D-9324-01F4BFDEE9F5}"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86628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C8F69-9639-634D-9324-01F4BFDEE9F5}"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49902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C8F69-9639-634D-9324-01F4BFDEE9F5}"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185811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C8F69-9639-634D-9324-01F4BFDEE9F5}"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31246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C8F69-9639-634D-9324-01F4BFDEE9F5}"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2954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C8F69-9639-634D-9324-01F4BFDEE9F5}"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3368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C8F69-9639-634D-9324-01F4BFDEE9F5}"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73152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C8F69-9639-634D-9324-01F4BFDEE9F5}"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75246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C8F69-9639-634D-9324-01F4BFDEE9F5}"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012E87-B17A-7C45-B575-A5B3AAF937D0}" type="slidenum">
              <a:rPr lang="en-US" smtClean="0"/>
              <a:t>‹#›</a:t>
            </a:fld>
            <a:endParaRPr lang="en-US"/>
          </a:p>
        </p:txBody>
      </p:sp>
    </p:spTree>
    <p:extLst>
      <p:ext uri="{BB962C8B-B14F-4D97-AF65-F5344CB8AC3E}">
        <p14:creationId xmlns:p14="http://schemas.microsoft.com/office/powerpoint/2010/main" val="283613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C8F69-9639-634D-9324-01F4BFDEE9F5}" type="datetimeFigureOut">
              <a:rPr lang="en-US" smtClean="0"/>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12E87-B17A-7C45-B575-A5B3AAF937D0}" type="slidenum">
              <a:rPr lang="en-US" smtClean="0"/>
              <a:t>‹#›</a:t>
            </a:fld>
            <a:endParaRPr lang="en-US"/>
          </a:p>
        </p:txBody>
      </p:sp>
    </p:spTree>
    <p:extLst>
      <p:ext uri="{BB962C8B-B14F-4D97-AF65-F5344CB8AC3E}">
        <p14:creationId xmlns:p14="http://schemas.microsoft.com/office/powerpoint/2010/main" val="1576597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prezi.com/5n6tuvuogvah/frame-narrative-in-heart-of-darknes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rezi.com/5n6tuvuogvah/frame-narrative-in-heart-of-darkne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ted.com/talks/julian_baggini_is_there_a_real_yo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ed.com/talks/julian_baggini_is_there_a_real_yo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Student Data Sheet </a:t>
            </a:r>
            <a:endParaRPr lang="en-US" dirty="0"/>
          </a:p>
        </p:txBody>
      </p:sp>
      <p:sp>
        <p:nvSpPr>
          <p:cNvPr id="5" name="Content Placeholder 4"/>
          <p:cNvSpPr>
            <a:spLocks noGrp="1"/>
          </p:cNvSpPr>
          <p:nvPr>
            <p:ph idx="1"/>
          </p:nvPr>
        </p:nvSpPr>
        <p:spPr>
          <a:xfrm>
            <a:off x="457200" y="1600200"/>
            <a:ext cx="8229600" cy="5485556"/>
          </a:xfrm>
        </p:spPr>
        <p:txBody>
          <a:bodyPr>
            <a:normAutofit fontScale="77500" lnSpcReduction="20000"/>
          </a:bodyPr>
          <a:lstStyle/>
          <a:p>
            <a:pPr marL="514350" indent="-514350">
              <a:buFont typeface="+mj-lt"/>
              <a:buAutoNum type="arabicPeriod"/>
            </a:pPr>
            <a:r>
              <a:rPr lang="en-US" dirty="0" smtClean="0"/>
              <a:t>Name two or three pieces of published fiction you’ve read that actually mean something to you. Explain what about each story gets to you so much, if you can. </a:t>
            </a:r>
          </a:p>
          <a:p>
            <a:pPr marL="514350" indent="-514350">
              <a:buFont typeface="+mj-lt"/>
              <a:buAutoNum type="arabicPeriod"/>
            </a:pPr>
            <a:r>
              <a:rPr lang="en-US" dirty="0" smtClean="0"/>
              <a:t>From previous English classes, what was the best thing about the class? What were some not-so-good things about it? </a:t>
            </a:r>
          </a:p>
          <a:p>
            <a:pPr marL="514350" indent="-514350">
              <a:buFont typeface="+mj-lt"/>
              <a:buAutoNum type="arabicPeriod"/>
            </a:pPr>
            <a:r>
              <a:rPr lang="en-US" dirty="0" smtClean="0"/>
              <a:t>Explain what you’d like to get out of this semester—like, what your consumer-expectations are. (It would help to be specific</a:t>
            </a:r>
            <a:r>
              <a:rPr lang="mr-IN" dirty="0" smtClean="0"/>
              <a:t>…</a:t>
            </a:r>
            <a:r>
              <a:rPr lang="en-US" dirty="0" smtClean="0"/>
              <a:t>and to be honest rather than just saying whatever it is you think the instructor wants to hear.)</a:t>
            </a:r>
          </a:p>
          <a:p>
            <a:pPr marL="514350" indent="-514350">
              <a:buFont typeface="+mj-lt"/>
              <a:buAutoNum type="arabicPeriod"/>
            </a:pPr>
            <a:r>
              <a:rPr lang="en-US" dirty="0" smtClean="0"/>
              <a:t>How concerned are you about grades in this course? What do you expect your final grade to be based on? If you were the instructor for Honors English 9, what criteria would you use for grading? </a:t>
            </a:r>
            <a:endParaRPr lang="en-US" dirty="0"/>
          </a:p>
        </p:txBody>
      </p:sp>
    </p:spTree>
    <p:extLst>
      <p:ext uri="{BB962C8B-B14F-4D97-AF65-F5344CB8AC3E}">
        <p14:creationId xmlns:p14="http://schemas.microsoft.com/office/powerpoint/2010/main" val="3398780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Heart of Darkness </a:t>
            </a:r>
            <a:r>
              <a:rPr lang="en-US" dirty="0" smtClean="0"/>
              <a:t>(1899)</a:t>
            </a:r>
            <a:endParaRPr lang="en-US" i="1" dirty="0"/>
          </a:p>
        </p:txBody>
      </p:sp>
      <p:pic>
        <p:nvPicPr>
          <p:cNvPr id="4" name="Content Placeholder 3" descr="impression-sunrise-1872_u-l-pg69vu0.jpg"/>
          <p:cNvPicPr>
            <a:picLocks noGrp="1" noChangeAspect="1"/>
          </p:cNvPicPr>
          <p:nvPr>
            <p:ph idx="1"/>
          </p:nvPr>
        </p:nvPicPr>
        <p:blipFill>
          <a:blip r:embed="rId2">
            <a:extLst>
              <a:ext uri="{28A0092B-C50C-407E-A947-70E740481C1C}">
                <a14:useLocalDpi xmlns:a14="http://schemas.microsoft.com/office/drawing/2010/main" val="0"/>
              </a:ext>
            </a:extLst>
          </a:blip>
          <a:srcRect t="13380" b="13380"/>
          <a:stretch>
            <a:fillRect/>
          </a:stretch>
        </p:blipFill>
        <p:spPr/>
      </p:pic>
    </p:spTree>
    <p:extLst>
      <p:ext uri="{BB962C8B-B14F-4D97-AF65-F5344CB8AC3E}">
        <p14:creationId xmlns:p14="http://schemas.microsoft.com/office/powerpoint/2010/main" val="3228744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Impressionism in HOD</a:t>
            </a:r>
            <a:endParaRPr lang="en-US" dirty="0"/>
          </a:p>
        </p:txBody>
      </p:sp>
      <p:sp>
        <p:nvSpPr>
          <p:cNvPr id="3" name="Content Placeholder 2"/>
          <p:cNvSpPr>
            <a:spLocks noGrp="1"/>
          </p:cNvSpPr>
          <p:nvPr>
            <p:ph idx="1"/>
          </p:nvPr>
        </p:nvSpPr>
        <p:spPr/>
        <p:txBody>
          <a:bodyPr>
            <a:normAutofit lnSpcReduction="10000"/>
          </a:bodyPr>
          <a:lstStyle/>
          <a:p>
            <a:r>
              <a:rPr lang="en-US" dirty="0" smtClean="0"/>
              <a:t>Conrad creates an </a:t>
            </a:r>
            <a:r>
              <a:rPr lang="en-US" b="1" dirty="0" smtClean="0"/>
              <a:t>emotional landscape</a:t>
            </a:r>
            <a:r>
              <a:rPr lang="en-US" dirty="0" smtClean="0"/>
              <a:t>—a descriptive response of the character, and thereby the reader, to a specific setting or event in the story. </a:t>
            </a:r>
          </a:p>
          <a:p>
            <a:r>
              <a:rPr lang="en-US" dirty="0" smtClean="0"/>
              <a:t>This type of writing is intentionally </a:t>
            </a:r>
            <a:r>
              <a:rPr lang="en-US" b="1" dirty="0" smtClean="0"/>
              <a:t>ambiguous. </a:t>
            </a:r>
          </a:p>
          <a:p>
            <a:r>
              <a:rPr lang="en-US" dirty="0" smtClean="0"/>
              <a:t>‘In the moment’ approach</a:t>
            </a:r>
          </a:p>
          <a:p>
            <a:r>
              <a:rPr lang="en-US" dirty="0" smtClean="0"/>
              <a:t>Marlow gives his impression; we, the reader, are left to make an interpretation. </a:t>
            </a:r>
          </a:p>
          <a:p>
            <a:pPr marL="0" indent="0">
              <a:buNone/>
            </a:pPr>
            <a:endParaRPr lang="en-US" dirty="0"/>
          </a:p>
        </p:txBody>
      </p:sp>
    </p:spTree>
    <p:extLst>
      <p:ext uri="{BB962C8B-B14F-4D97-AF65-F5344CB8AC3E}">
        <p14:creationId xmlns:p14="http://schemas.microsoft.com/office/powerpoint/2010/main" val="2381222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Impressionism in HOD </a:t>
            </a:r>
            <a:endParaRPr lang="en-US" dirty="0"/>
          </a:p>
        </p:txBody>
      </p:sp>
      <p:pic>
        <p:nvPicPr>
          <p:cNvPr id="7" name="Content Placeholder 6" descr="Desktop.jpg"/>
          <p:cNvPicPr>
            <a:picLocks noGrp="1" noChangeAspect="1"/>
          </p:cNvPicPr>
          <p:nvPr>
            <p:ph sz="half" idx="1"/>
          </p:nvPr>
        </p:nvPicPr>
        <p:blipFill>
          <a:blip r:embed="rId2">
            <a:extLst>
              <a:ext uri="{28A0092B-C50C-407E-A947-70E740481C1C}">
                <a14:useLocalDpi xmlns:a14="http://schemas.microsoft.com/office/drawing/2010/main" val="0"/>
              </a:ext>
            </a:extLst>
          </a:blip>
          <a:srcRect t="-30431" b="-30431"/>
          <a:stretch>
            <a:fillRect/>
          </a:stretch>
        </p:blipFill>
        <p:spPr/>
      </p:pic>
      <p:sp>
        <p:nvSpPr>
          <p:cNvPr id="6" name="Content Placeholder 5"/>
          <p:cNvSpPr>
            <a:spLocks noGrp="1"/>
          </p:cNvSpPr>
          <p:nvPr>
            <p:ph sz="half" idx="2"/>
          </p:nvPr>
        </p:nvSpPr>
        <p:spPr/>
        <p:txBody>
          <a:bodyPr>
            <a:normAutofit fontScale="85000" lnSpcReduction="20000"/>
          </a:bodyPr>
          <a:lstStyle/>
          <a:p>
            <a:pPr marL="0" indent="0">
              <a:buNone/>
            </a:pPr>
            <a:r>
              <a:rPr lang="en-US" dirty="0" smtClean="0"/>
              <a:t>“</a:t>
            </a:r>
            <a:r>
              <a:rPr lang="mr-IN" dirty="0" smtClean="0"/>
              <a:t>…</a:t>
            </a:r>
            <a:r>
              <a:rPr lang="en-US" dirty="0" smtClean="0"/>
              <a:t>to </a:t>
            </a:r>
            <a:r>
              <a:rPr lang="en-US" dirty="0"/>
              <a:t>me it seemed as though the mist itself had screamed, so suddenly, and apparently from all sides at once, did this tumultuous and mournful uproar arise. It culminated in a hurried outbreak of almost intolerably excessive shrieking, which stopped short, leaving us stiffened in a variety of silly attitudes, and obstinately listening to the nearly as appalling and excessive silence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128843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Impressionism in HOD </a:t>
            </a:r>
            <a:endParaRPr lang="en-US" dirty="0"/>
          </a:p>
        </p:txBody>
      </p:sp>
      <p:sp>
        <p:nvSpPr>
          <p:cNvPr id="6" name="Content Placeholder 5"/>
          <p:cNvSpPr>
            <a:spLocks noGrp="1"/>
          </p:cNvSpPr>
          <p:nvPr>
            <p:ph sz="half" idx="2"/>
          </p:nvPr>
        </p:nvSpPr>
        <p:spPr/>
        <p:txBody>
          <a:bodyPr>
            <a:normAutofit fontScale="85000" lnSpcReduction="20000"/>
          </a:bodyPr>
          <a:lstStyle/>
          <a:p>
            <a:pPr marL="0" indent="0">
              <a:buNone/>
            </a:pPr>
            <a:r>
              <a:rPr lang="en-US" dirty="0" smtClean="0"/>
              <a:t>“</a:t>
            </a:r>
            <a:r>
              <a:rPr lang="mr-IN" dirty="0" smtClean="0"/>
              <a:t>…</a:t>
            </a:r>
            <a:r>
              <a:rPr lang="en-US" dirty="0" smtClean="0"/>
              <a:t>I </a:t>
            </a:r>
            <a:r>
              <a:rPr lang="en-US" dirty="0"/>
              <a:t>saw a face amongst the leaves on the level with my own, looking at me very fierce and steady; and then suddenly, as though a veil had been removed from my eyes, I made out, deep in the tangled gloom, naked breasts, arms, legs, glaring eyes—the bush was swarming with human limbs in movement, glistening of bronze </a:t>
            </a:r>
            <a:r>
              <a:rPr lang="en-US" dirty="0" err="1"/>
              <a:t>colour</a:t>
            </a:r>
            <a:r>
              <a:rPr lang="en-US" dirty="0"/>
              <a:t>. The twigs shook, swayed, and rustled, the arrows flew out of them, and then the shutter came to</a:t>
            </a:r>
            <a:r>
              <a:rPr lang="en-US" dirty="0" smtClean="0"/>
              <a:t>.”</a:t>
            </a:r>
            <a:endParaRPr lang="en-US" dirty="0"/>
          </a:p>
          <a:p>
            <a:pPr marL="0" indent="0">
              <a:buNone/>
            </a:pPr>
            <a:endParaRPr lang="en-US" dirty="0"/>
          </a:p>
        </p:txBody>
      </p:sp>
      <p:pic>
        <p:nvPicPr>
          <p:cNvPr id="3" name="Content Placeholder 2" descr="jungle.jpg"/>
          <p:cNvPicPr>
            <a:picLocks noGrp="1" noChangeAspect="1"/>
          </p:cNvPicPr>
          <p:nvPr>
            <p:ph sz="half" idx="1"/>
          </p:nvPr>
        </p:nvPicPr>
        <p:blipFill>
          <a:blip r:embed="rId2">
            <a:extLst>
              <a:ext uri="{28A0092B-C50C-407E-A947-70E740481C1C}">
                <a14:useLocalDpi xmlns:a14="http://schemas.microsoft.com/office/drawing/2010/main" val="0"/>
              </a:ext>
            </a:extLst>
          </a:blip>
          <a:srcRect t="7117" b="7117"/>
          <a:stretch>
            <a:fillRect/>
          </a:stretch>
        </p:blipFill>
        <p:spPr/>
      </p:pic>
    </p:spTree>
    <p:extLst>
      <p:ext uri="{BB962C8B-B14F-4D97-AF65-F5344CB8AC3E}">
        <p14:creationId xmlns:p14="http://schemas.microsoft.com/office/powerpoint/2010/main" val="764741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pPr marL="0" indent="0" algn="ctr">
              <a:buNone/>
            </a:pPr>
            <a:r>
              <a:rPr lang="en-US" dirty="0" smtClean="0">
                <a:hlinkClick r:id="rId2"/>
              </a:rPr>
              <a:t>HOD Frame Narrative</a:t>
            </a:r>
            <a:endParaRPr lang="en-US" dirty="0"/>
          </a:p>
        </p:txBody>
      </p:sp>
    </p:spTree>
    <p:extLst>
      <p:ext uri="{BB962C8B-B14F-4D97-AF65-F5344CB8AC3E}">
        <p14:creationId xmlns:p14="http://schemas.microsoft.com/office/powerpoint/2010/main" val="2051461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Student Data Sheet </a:t>
            </a:r>
            <a:endParaRPr lang="en-US" dirty="0"/>
          </a:p>
        </p:txBody>
      </p:sp>
      <p:sp>
        <p:nvSpPr>
          <p:cNvPr id="5" name="Content Placeholder 4"/>
          <p:cNvSpPr>
            <a:spLocks noGrp="1"/>
          </p:cNvSpPr>
          <p:nvPr>
            <p:ph idx="1"/>
          </p:nvPr>
        </p:nvSpPr>
        <p:spPr>
          <a:xfrm>
            <a:off x="457200" y="1600200"/>
            <a:ext cx="8229600" cy="5485556"/>
          </a:xfrm>
        </p:spPr>
        <p:txBody>
          <a:bodyPr>
            <a:normAutofit fontScale="77500" lnSpcReduction="20000"/>
          </a:bodyPr>
          <a:lstStyle/>
          <a:p>
            <a:pPr marL="514350" indent="-514350">
              <a:buFont typeface="+mj-lt"/>
              <a:buAutoNum type="arabicPeriod"/>
            </a:pPr>
            <a:r>
              <a:rPr lang="en-US" dirty="0" smtClean="0"/>
              <a:t>Name two or three pieces of published fiction you’ve read that actually mean something to you. Explain what about each story gets to you so much, if you can. </a:t>
            </a:r>
          </a:p>
          <a:p>
            <a:pPr marL="514350" indent="-514350">
              <a:buFont typeface="+mj-lt"/>
              <a:buAutoNum type="arabicPeriod"/>
            </a:pPr>
            <a:r>
              <a:rPr lang="en-US" dirty="0" smtClean="0"/>
              <a:t>From previous English classes, what was the best thing about the class? What were some not-so-good things about it? </a:t>
            </a:r>
          </a:p>
          <a:p>
            <a:pPr marL="514350" indent="-514350">
              <a:buFont typeface="+mj-lt"/>
              <a:buAutoNum type="arabicPeriod"/>
            </a:pPr>
            <a:r>
              <a:rPr lang="en-US" dirty="0" smtClean="0"/>
              <a:t>Explain what you’d like to get out of this semester—like, what your consumer-expectations are. (It would help to be specific</a:t>
            </a:r>
            <a:r>
              <a:rPr lang="mr-IN" dirty="0" smtClean="0"/>
              <a:t>…</a:t>
            </a:r>
            <a:r>
              <a:rPr lang="en-US" dirty="0" smtClean="0"/>
              <a:t>and to be honest rather than just saying whatever it is you think the instructor wants to hear.)</a:t>
            </a:r>
          </a:p>
          <a:p>
            <a:pPr marL="514350" indent="-514350">
              <a:buFont typeface="+mj-lt"/>
              <a:buAutoNum type="arabicPeriod"/>
            </a:pPr>
            <a:r>
              <a:rPr lang="en-US" dirty="0" smtClean="0"/>
              <a:t>How concerned are you about grades in this course? What do you expect your final grade to be based on? If you were the instructor for Honors English 9, what criteria would you use for grading? </a:t>
            </a:r>
            <a:endParaRPr lang="en-US" dirty="0"/>
          </a:p>
        </p:txBody>
      </p:sp>
    </p:spTree>
    <p:extLst>
      <p:ext uri="{BB962C8B-B14F-4D97-AF65-F5344CB8AC3E}">
        <p14:creationId xmlns:p14="http://schemas.microsoft.com/office/powerpoint/2010/main" val="533640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Heart of Darkness </a:t>
            </a:r>
            <a:r>
              <a:rPr lang="en-US" dirty="0" smtClean="0"/>
              <a:t>(1899)</a:t>
            </a:r>
            <a:r>
              <a:rPr lang="en-US" i="1" dirty="0" smtClean="0"/>
              <a:t> </a:t>
            </a:r>
            <a:endParaRPr lang="en-US" i="1" dirty="0"/>
          </a:p>
        </p:txBody>
      </p:sp>
      <p:sp>
        <p:nvSpPr>
          <p:cNvPr id="3" name="Content Placeholder 2"/>
          <p:cNvSpPr>
            <a:spLocks noGrp="1"/>
          </p:cNvSpPr>
          <p:nvPr>
            <p:ph sz="half" idx="1"/>
          </p:nvPr>
        </p:nvSpPr>
        <p:spPr>
          <a:xfrm>
            <a:off x="457200" y="1600200"/>
            <a:ext cx="4038600" cy="5257800"/>
          </a:xfrm>
        </p:spPr>
        <p:txBody>
          <a:bodyPr>
            <a:normAutofit fontScale="85000" lnSpcReduction="10000"/>
          </a:bodyPr>
          <a:lstStyle/>
          <a:p>
            <a:r>
              <a:rPr lang="en-US" dirty="0" smtClean="0"/>
              <a:t>Joseph Conrad (1857-1924)</a:t>
            </a:r>
          </a:p>
          <a:p>
            <a:pPr lvl="1"/>
            <a:r>
              <a:rPr lang="en-US" dirty="0" smtClean="0"/>
              <a:t>Born to Polish parents living in the Russian-occupied Ukraine</a:t>
            </a:r>
          </a:p>
          <a:p>
            <a:pPr lvl="1"/>
            <a:r>
              <a:rPr lang="en-US" dirty="0" smtClean="0"/>
              <a:t>Considered one of the finest British writers. </a:t>
            </a:r>
          </a:p>
          <a:p>
            <a:pPr lvl="1"/>
            <a:r>
              <a:rPr lang="en-US" dirty="0" smtClean="0"/>
              <a:t>Did not become fluent in English until in his twenties. </a:t>
            </a:r>
          </a:p>
          <a:p>
            <a:pPr lvl="1"/>
            <a:r>
              <a:rPr lang="en-US" dirty="0" smtClean="0"/>
              <a:t>Parents died at 9 and was raised by uncle </a:t>
            </a:r>
          </a:p>
          <a:p>
            <a:pPr lvl="1"/>
            <a:r>
              <a:rPr lang="en-US" dirty="0" smtClean="0"/>
              <a:t>At 17, to avoid conscription into Russian army, he joined French merchant marines and began a fifteen-year career as a seaman. </a:t>
            </a:r>
            <a:endParaRPr lang="en-US" dirty="0"/>
          </a:p>
        </p:txBody>
      </p:sp>
      <p:pic>
        <p:nvPicPr>
          <p:cNvPr id="5" name="Content Placeholder 4" descr="220px-Joseph_Conrad.png"/>
          <p:cNvPicPr>
            <a:picLocks noGrp="1" noChangeAspect="1"/>
          </p:cNvPicPr>
          <p:nvPr>
            <p:ph sz="half" idx="2"/>
          </p:nvPr>
        </p:nvPicPr>
        <p:blipFill>
          <a:blip r:embed="rId2">
            <a:extLst>
              <a:ext uri="{28A0092B-C50C-407E-A947-70E740481C1C}">
                <a14:useLocalDpi xmlns:a14="http://schemas.microsoft.com/office/drawing/2010/main" val="0"/>
              </a:ext>
            </a:extLst>
          </a:blip>
          <a:srcRect l="-15910" r="-15910"/>
          <a:stretch>
            <a:fillRect/>
          </a:stretch>
        </p:blipFill>
        <p:spPr/>
      </p:pic>
    </p:spTree>
    <p:extLst>
      <p:ext uri="{BB962C8B-B14F-4D97-AF65-F5344CB8AC3E}">
        <p14:creationId xmlns:p14="http://schemas.microsoft.com/office/powerpoint/2010/main" val="633020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Heart of Darkness </a:t>
            </a:r>
            <a:r>
              <a:rPr lang="en-US" dirty="0" smtClean="0"/>
              <a:t>(1899)</a:t>
            </a:r>
            <a:endParaRPr lang="en-US" i="1" dirty="0"/>
          </a:p>
        </p:txBody>
      </p:sp>
      <p:sp>
        <p:nvSpPr>
          <p:cNvPr id="3" name="Content Placeholder 2"/>
          <p:cNvSpPr>
            <a:spLocks noGrp="1"/>
          </p:cNvSpPr>
          <p:nvPr>
            <p:ph sz="half" idx="1"/>
          </p:nvPr>
        </p:nvSpPr>
        <p:spPr/>
        <p:txBody>
          <a:bodyPr>
            <a:normAutofit/>
          </a:bodyPr>
          <a:lstStyle/>
          <a:p>
            <a:r>
              <a:rPr lang="en-US" dirty="0" smtClean="0"/>
              <a:t>Joseph Conrad (1857-1924)</a:t>
            </a:r>
          </a:p>
          <a:p>
            <a:pPr lvl="1"/>
            <a:r>
              <a:rPr lang="en-US" dirty="0" smtClean="0"/>
              <a:t>In 1889, Conrad served as captain for a steamboat traveling up the Congo River, fulfilling his childhood wish to visit Africa. </a:t>
            </a:r>
          </a:p>
          <a:p>
            <a:pPr lvl="1"/>
            <a:r>
              <a:rPr lang="en-US" dirty="0" smtClean="0"/>
              <a:t>Contracted an illness that affected him for the rest of his life. </a:t>
            </a:r>
            <a:endParaRPr lang="en-US" dirty="0"/>
          </a:p>
        </p:txBody>
      </p:sp>
      <p:pic>
        <p:nvPicPr>
          <p:cNvPr id="5" name="Content Placeholder 4" descr="220px-Joseph_Conrad.png"/>
          <p:cNvPicPr>
            <a:picLocks noGrp="1" noChangeAspect="1"/>
          </p:cNvPicPr>
          <p:nvPr>
            <p:ph sz="half" idx="2"/>
          </p:nvPr>
        </p:nvPicPr>
        <p:blipFill>
          <a:blip r:embed="rId2">
            <a:extLst>
              <a:ext uri="{28A0092B-C50C-407E-A947-70E740481C1C}">
                <a14:useLocalDpi xmlns:a14="http://schemas.microsoft.com/office/drawing/2010/main" val="0"/>
              </a:ext>
            </a:extLst>
          </a:blip>
          <a:srcRect l="-15910" r="-15910"/>
          <a:stretch>
            <a:fillRect/>
          </a:stretch>
        </p:blipFill>
        <p:spPr/>
      </p:pic>
    </p:spTree>
    <p:extLst>
      <p:ext uri="{BB962C8B-B14F-4D97-AF65-F5344CB8AC3E}">
        <p14:creationId xmlns:p14="http://schemas.microsoft.com/office/powerpoint/2010/main" val="2849211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Analysis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yarns of seaman have a direct simplicity, the whole meaning of which lies within the shell of a cracked nut. But Marlow was not typical (if his propensity to spin yarns be accepted) and to him the meaning of an episode was not inside like a kernel but outside, enveloping the tale which brought it out only as a glow brings out a haze, in the likeness of one of these misty halos that, sometimes, are made visible by the spectral illumination of moonshine.” </a:t>
            </a:r>
            <a:endParaRPr lang="en-US" dirty="0"/>
          </a:p>
        </p:txBody>
      </p:sp>
    </p:spTree>
    <p:extLst>
      <p:ext uri="{BB962C8B-B14F-4D97-AF65-F5344CB8AC3E}">
        <p14:creationId xmlns:p14="http://schemas.microsoft.com/office/powerpoint/2010/main" val="17635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pPr marL="0" indent="0" algn="ctr">
              <a:buNone/>
            </a:pPr>
            <a:r>
              <a:rPr lang="en-US" dirty="0" smtClean="0">
                <a:hlinkClick r:id="rId2"/>
              </a:rPr>
              <a:t>HOD Frame Narrative</a:t>
            </a:r>
            <a:endParaRPr lang="en-US" dirty="0"/>
          </a:p>
        </p:txBody>
      </p:sp>
    </p:spTree>
    <p:extLst>
      <p:ext uri="{BB962C8B-B14F-4D97-AF65-F5344CB8AC3E}">
        <p14:creationId xmlns:p14="http://schemas.microsoft.com/office/powerpoint/2010/main" val="4289866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Overview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i="1" dirty="0" smtClean="0"/>
              <a:t>Heart of Darkness: </a:t>
            </a:r>
            <a:r>
              <a:rPr lang="en-US" dirty="0" smtClean="0"/>
              <a:t>Identity and Culture </a:t>
            </a:r>
          </a:p>
          <a:p>
            <a:pPr marL="514350" indent="-514350">
              <a:buFont typeface="+mj-lt"/>
              <a:buAutoNum type="arabicPeriod"/>
            </a:pPr>
            <a:r>
              <a:rPr lang="en-US" dirty="0" smtClean="0"/>
              <a:t>HOD Essay </a:t>
            </a:r>
          </a:p>
          <a:p>
            <a:pPr marL="514350" indent="-514350">
              <a:buFont typeface="+mj-lt"/>
              <a:buAutoNum type="arabicPeriod"/>
            </a:pPr>
            <a:r>
              <a:rPr lang="en-US" dirty="0" smtClean="0"/>
              <a:t>Free Response Timed Write </a:t>
            </a:r>
          </a:p>
          <a:p>
            <a:pPr marL="514350" indent="-514350">
              <a:buFont typeface="+mj-lt"/>
              <a:buAutoNum type="arabicPeriod"/>
            </a:pPr>
            <a:r>
              <a:rPr lang="en-US" dirty="0" smtClean="0"/>
              <a:t>Style Project </a:t>
            </a:r>
            <a:r>
              <a:rPr lang="en-US" dirty="0" smtClean="0">
                <a:sym typeface="Wingdings"/>
              </a:rPr>
              <a:t> Poetry Timed Write </a:t>
            </a:r>
            <a:endParaRPr lang="en-US" dirty="0" smtClean="0"/>
          </a:p>
          <a:p>
            <a:pPr marL="514350" indent="-514350">
              <a:buFont typeface="+mj-lt"/>
              <a:buAutoNum type="arabicPeriod"/>
            </a:pPr>
            <a:r>
              <a:rPr lang="en-US" dirty="0" smtClean="0"/>
              <a:t>Modernism: Ernest Hemingway, Franz Kafka  </a:t>
            </a:r>
          </a:p>
          <a:p>
            <a:pPr marL="514350" indent="-514350">
              <a:buFont typeface="+mj-lt"/>
              <a:buAutoNum type="arabicPeriod"/>
            </a:pPr>
            <a:r>
              <a:rPr lang="en-US" dirty="0" smtClean="0"/>
              <a:t>Existentialism: The European Existentialist Movement</a:t>
            </a:r>
          </a:p>
          <a:p>
            <a:pPr marL="514350" indent="-514350">
              <a:buFont typeface="+mj-lt"/>
              <a:buAutoNum type="arabicPeriod"/>
            </a:pPr>
            <a:r>
              <a:rPr lang="en-US" dirty="0" smtClean="0"/>
              <a:t>Postmodernism </a:t>
            </a:r>
          </a:p>
          <a:p>
            <a:pPr marL="514350" indent="-514350">
              <a:buFont typeface="+mj-lt"/>
              <a:buAutoNum type="arabicPeriod"/>
            </a:pPr>
            <a:r>
              <a:rPr lang="en-US" dirty="0" smtClean="0"/>
              <a:t>MC Final Exam </a:t>
            </a:r>
            <a:endParaRPr lang="en-US" dirty="0"/>
          </a:p>
        </p:txBody>
      </p:sp>
    </p:spTree>
    <p:extLst>
      <p:ext uri="{BB962C8B-B14F-4D97-AF65-F5344CB8AC3E}">
        <p14:creationId xmlns:p14="http://schemas.microsoft.com/office/powerpoint/2010/main" val="2122692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Heart of Darkness </a:t>
            </a:r>
            <a:r>
              <a:rPr lang="en-US" dirty="0" smtClean="0"/>
              <a:t>(1899)</a:t>
            </a:r>
            <a:endParaRPr lang="en-US" i="1" dirty="0"/>
          </a:p>
        </p:txBody>
      </p:sp>
      <p:pic>
        <p:nvPicPr>
          <p:cNvPr id="4" name="Content Placeholder 3" descr="impression-sunrise-1872_u-l-pg69vu0.jpg"/>
          <p:cNvPicPr>
            <a:picLocks noGrp="1" noChangeAspect="1"/>
          </p:cNvPicPr>
          <p:nvPr>
            <p:ph idx="1"/>
          </p:nvPr>
        </p:nvPicPr>
        <p:blipFill>
          <a:blip r:embed="rId2">
            <a:extLst>
              <a:ext uri="{28A0092B-C50C-407E-A947-70E740481C1C}">
                <a14:useLocalDpi xmlns:a14="http://schemas.microsoft.com/office/drawing/2010/main" val="0"/>
              </a:ext>
            </a:extLst>
          </a:blip>
          <a:srcRect t="13380" b="13380"/>
          <a:stretch>
            <a:fillRect/>
          </a:stretch>
        </p:blipFill>
        <p:spPr/>
      </p:pic>
    </p:spTree>
    <p:extLst>
      <p:ext uri="{BB962C8B-B14F-4D97-AF65-F5344CB8AC3E}">
        <p14:creationId xmlns:p14="http://schemas.microsoft.com/office/powerpoint/2010/main" val="936326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Impressionism in HOD</a:t>
            </a:r>
            <a:endParaRPr lang="en-US" dirty="0"/>
          </a:p>
        </p:txBody>
      </p:sp>
      <p:sp>
        <p:nvSpPr>
          <p:cNvPr id="3" name="Content Placeholder 2"/>
          <p:cNvSpPr>
            <a:spLocks noGrp="1"/>
          </p:cNvSpPr>
          <p:nvPr>
            <p:ph idx="1"/>
          </p:nvPr>
        </p:nvSpPr>
        <p:spPr/>
        <p:txBody>
          <a:bodyPr>
            <a:normAutofit lnSpcReduction="10000"/>
          </a:bodyPr>
          <a:lstStyle/>
          <a:p>
            <a:r>
              <a:rPr lang="en-US" dirty="0" smtClean="0"/>
              <a:t>Conrad creates an </a:t>
            </a:r>
            <a:r>
              <a:rPr lang="en-US" b="1" dirty="0" smtClean="0"/>
              <a:t>emotional landscape</a:t>
            </a:r>
            <a:r>
              <a:rPr lang="en-US" dirty="0" smtClean="0"/>
              <a:t>—a descriptive response of the character, and thereby the reader, to a specific setting or event in the story. </a:t>
            </a:r>
          </a:p>
          <a:p>
            <a:r>
              <a:rPr lang="en-US" dirty="0" smtClean="0"/>
              <a:t>This type of writing is intentionally </a:t>
            </a:r>
            <a:r>
              <a:rPr lang="en-US" b="1" dirty="0" smtClean="0"/>
              <a:t>ambiguous. </a:t>
            </a:r>
          </a:p>
          <a:p>
            <a:r>
              <a:rPr lang="en-US" dirty="0" smtClean="0"/>
              <a:t>‘In the moment’ approach</a:t>
            </a:r>
          </a:p>
          <a:p>
            <a:r>
              <a:rPr lang="en-US" dirty="0" smtClean="0"/>
              <a:t>Marlow gives his impression; we, the reader, are left to make an interpretation. </a:t>
            </a:r>
          </a:p>
          <a:p>
            <a:pPr marL="0" indent="0">
              <a:buNone/>
            </a:pPr>
            <a:endParaRPr lang="en-US" dirty="0"/>
          </a:p>
        </p:txBody>
      </p:sp>
    </p:spTree>
    <p:extLst>
      <p:ext uri="{BB962C8B-B14F-4D97-AF65-F5344CB8AC3E}">
        <p14:creationId xmlns:p14="http://schemas.microsoft.com/office/powerpoint/2010/main" val="2532484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Impressionism in HOD </a:t>
            </a:r>
            <a:endParaRPr lang="en-US" dirty="0"/>
          </a:p>
        </p:txBody>
      </p:sp>
      <p:pic>
        <p:nvPicPr>
          <p:cNvPr id="7" name="Content Placeholder 6" descr="Desktop.jpg"/>
          <p:cNvPicPr>
            <a:picLocks noGrp="1" noChangeAspect="1"/>
          </p:cNvPicPr>
          <p:nvPr>
            <p:ph sz="half" idx="1"/>
          </p:nvPr>
        </p:nvPicPr>
        <p:blipFill>
          <a:blip r:embed="rId2">
            <a:extLst>
              <a:ext uri="{28A0092B-C50C-407E-A947-70E740481C1C}">
                <a14:useLocalDpi xmlns:a14="http://schemas.microsoft.com/office/drawing/2010/main" val="0"/>
              </a:ext>
            </a:extLst>
          </a:blip>
          <a:srcRect t="-30431" b="-30431"/>
          <a:stretch>
            <a:fillRect/>
          </a:stretch>
        </p:blipFill>
        <p:spPr/>
      </p:pic>
      <p:sp>
        <p:nvSpPr>
          <p:cNvPr id="6" name="Content Placeholder 5"/>
          <p:cNvSpPr>
            <a:spLocks noGrp="1"/>
          </p:cNvSpPr>
          <p:nvPr>
            <p:ph sz="half" idx="2"/>
          </p:nvPr>
        </p:nvSpPr>
        <p:spPr/>
        <p:txBody>
          <a:bodyPr>
            <a:normAutofit fontScale="85000" lnSpcReduction="20000"/>
          </a:bodyPr>
          <a:lstStyle/>
          <a:p>
            <a:pPr marL="0" indent="0">
              <a:buNone/>
            </a:pPr>
            <a:r>
              <a:rPr lang="en-US" dirty="0" smtClean="0"/>
              <a:t>“</a:t>
            </a:r>
            <a:r>
              <a:rPr lang="mr-IN" dirty="0" smtClean="0"/>
              <a:t>…</a:t>
            </a:r>
            <a:r>
              <a:rPr lang="en-US" dirty="0" smtClean="0"/>
              <a:t>to </a:t>
            </a:r>
            <a:r>
              <a:rPr lang="en-US" dirty="0"/>
              <a:t>me it seemed as though the mist itself had screamed, so suddenly, and apparently from all sides at once, did this tumultuous and mournful uproar arise. It culminated in a hurried outbreak of almost intolerably excessive shrieking, which stopped short, leaving us stiffened in a variety of silly attitudes, and obstinately listening to the nearly as appalling and excessive silence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487546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Impressionism in HOD </a:t>
            </a:r>
            <a:endParaRPr lang="en-US" dirty="0"/>
          </a:p>
        </p:txBody>
      </p:sp>
      <p:sp>
        <p:nvSpPr>
          <p:cNvPr id="6" name="Content Placeholder 5"/>
          <p:cNvSpPr>
            <a:spLocks noGrp="1"/>
          </p:cNvSpPr>
          <p:nvPr>
            <p:ph sz="half" idx="2"/>
          </p:nvPr>
        </p:nvSpPr>
        <p:spPr/>
        <p:txBody>
          <a:bodyPr>
            <a:normAutofit fontScale="85000" lnSpcReduction="20000"/>
          </a:bodyPr>
          <a:lstStyle/>
          <a:p>
            <a:pPr marL="0" indent="0">
              <a:buNone/>
            </a:pPr>
            <a:r>
              <a:rPr lang="en-US" dirty="0" smtClean="0"/>
              <a:t>“</a:t>
            </a:r>
            <a:r>
              <a:rPr lang="mr-IN" dirty="0" smtClean="0"/>
              <a:t>…</a:t>
            </a:r>
            <a:r>
              <a:rPr lang="en-US" dirty="0" smtClean="0"/>
              <a:t>I </a:t>
            </a:r>
            <a:r>
              <a:rPr lang="en-US" dirty="0"/>
              <a:t>saw a face amongst the leaves on the level with my own, looking at me very fierce and steady; and then suddenly, as though a veil had been removed from my eyes, I made out, deep in the tangled gloom, naked breasts, arms, legs, glaring eyes—the bush was swarming with human limbs in movement, glistening of bronze </a:t>
            </a:r>
            <a:r>
              <a:rPr lang="en-US" dirty="0" err="1"/>
              <a:t>colour</a:t>
            </a:r>
            <a:r>
              <a:rPr lang="en-US" dirty="0"/>
              <a:t>. The twigs shook, swayed, and rustled, the arrows flew out of them, and then the shutter came to</a:t>
            </a:r>
            <a:r>
              <a:rPr lang="en-US" dirty="0" smtClean="0"/>
              <a:t>.”</a:t>
            </a:r>
            <a:endParaRPr lang="en-US" dirty="0"/>
          </a:p>
          <a:p>
            <a:pPr marL="0" indent="0">
              <a:buNone/>
            </a:pPr>
            <a:endParaRPr lang="en-US" dirty="0"/>
          </a:p>
        </p:txBody>
      </p:sp>
      <p:pic>
        <p:nvPicPr>
          <p:cNvPr id="3" name="Content Placeholder 2" descr="jungle.jpg"/>
          <p:cNvPicPr>
            <a:picLocks noGrp="1" noChangeAspect="1"/>
          </p:cNvPicPr>
          <p:nvPr>
            <p:ph sz="half" idx="1"/>
          </p:nvPr>
        </p:nvPicPr>
        <p:blipFill>
          <a:blip r:embed="rId2">
            <a:extLst>
              <a:ext uri="{28A0092B-C50C-407E-A947-70E740481C1C}">
                <a14:useLocalDpi xmlns:a14="http://schemas.microsoft.com/office/drawing/2010/main" val="0"/>
              </a:ext>
            </a:extLst>
          </a:blip>
          <a:srcRect t="7117" b="7117"/>
          <a:stretch>
            <a:fillRect/>
          </a:stretch>
        </p:blipFill>
        <p:spPr/>
      </p:pic>
    </p:spTree>
    <p:extLst>
      <p:ext uri="{BB962C8B-B14F-4D97-AF65-F5344CB8AC3E}">
        <p14:creationId xmlns:p14="http://schemas.microsoft.com/office/powerpoint/2010/main" val="2924687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Anticipatory Set</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Do you feel that you create your identity or you inherit one? Is identity fixed or changing?  </a:t>
            </a:r>
          </a:p>
        </p:txBody>
      </p:sp>
    </p:spTree>
    <p:extLst>
      <p:ext uri="{BB962C8B-B14F-4D97-AF65-F5344CB8AC3E}">
        <p14:creationId xmlns:p14="http://schemas.microsoft.com/office/powerpoint/2010/main" val="2030207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hlinkClick r:id="rId2"/>
              </a:rPr>
              <a:t>TED Talk—Is There a Real You?</a:t>
            </a:r>
            <a:endParaRPr lang="en-US" dirty="0"/>
          </a:p>
        </p:txBody>
      </p:sp>
    </p:spTree>
    <p:extLst>
      <p:ext uri="{BB962C8B-B14F-4D97-AF65-F5344CB8AC3E}">
        <p14:creationId xmlns:p14="http://schemas.microsoft.com/office/powerpoint/2010/main" val="1965240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Overview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i="1" dirty="0" smtClean="0"/>
              <a:t>Heart of Darkness: </a:t>
            </a:r>
            <a:r>
              <a:rPr lang="en-US" dirty="0" smtClean="0"/>
              <a:t>Identity and Culture </a:t>
            </a:r>
          </a:p>
          <a:p>
            <a:pPr marL="514350" indent="-514350">
              <a:buFont typeface="+mj-lt"/>
              <a:buAutoNum type="arabicPeriod"/>
            </a:pPr>
            <a:r>
              <a:rPr lang="en-US" dirty="0" smtClean="0"/>
              <a:t>HOD Essay </a:t>
            </a:r>
          </a:p>
          <a:p>
            <a:pPr marL="514350" indent="-514350">
              <a:buFont typeface="+mj-lt"/>
              <a:buAutoNum type="arabicPeriod"/>
            </a:pPr>
            <a:r>
              <a:rPr lang="en-US" dirty="0" smtClean="0"/>
              <a:t>Free Response Timed Write </a:t>
            </a:r>
          </a:p>
          <a:p>
            <a:pPr marL="514350" indent="-514350">
              <a:buFont typeface="+mj-lt"/>
              <a:buAutoNum type="arabicPeriod"/>
            </a:pPr>
            <a:r>
              <a:rPr lang="en-US" dirty="0" smtClean="0"/>
              <a:t>Style Project </a:t>
            </a:r>
            <a:r>
              <a:rPr lang="en-US" dirty="0" smtClean="0">
                <a:sym typeface="Wingdings"/>
              </a:rPr>
              <a:t> Poetry Timed Write </a:t>
            </a:r>
            <a:endParaRPr lang="en-US" dirty="0" smtClean="0"/>
          </a:p>
          <a:p>
            <a:pPr marL="514350" indent="-514350">
              <a:buFont typeface="+mj-lt"/>
              <a:buAutoNum type="arabicPeriod"/>
            </a:pPr>
            <a:r>
              <a:rPr lang="en-US" dirty="0" smtClean="0"/>
              <a:t>Modernism: Ernest Hemingway, Franz Kafka  </a:t>
            </a:r>
          </a:p>
          <a:p>
            <a:pPr marL="514350" indent="-514350">
              <a:buFont typeface="+mj-lt"/>
              <a:buAutoNum type="arabicPeriod"/>
            </a:pPr>
            <a:r>
              <a:rPr lang="en-US" dirty="0" smtClean="0"/>
              <a:t>Existentialism: The European Existentialist Movement</a:t>
            </a:r>
          </a:p>
          <a:p>
            <a:pPr marL="514350" indent="-514350">
              <a:buFont typeface="+mj-lt"/>
              <a:buAutoNum type="arabicPeriod"/>
            </a:pPr>
            <a:r>
              <a:rPr lang="en-US" dirty="0" smtClean="0"/>
              <a:t>Postmodernism </a:t>
            </a:r>
          </a:p>
          <a:p>
            <a:pPr marL="514350" indent="-514350">
              <a:buFont typeface="+mj-lt"/>
              <a:buAutoNum type="arabicPeriod"/>
            </a:pPr>
            <a:r>
              <a:rPr lang="en-US" dirty="0" smtClean="0"/>
              <a:t>MC Final Exam </a:t>
            </a:r>
            <a:endParaRPr lang="en-US" dirty="0"/>
          </a:p>
        </p:txBody>
      </p:sp>
    </p:spTree>
    <p:extLst>
      <p:ext uri="{BB962C8B-B14F-4D97-AF65-F5344CB8AC3E}">
        <p14:creationId xmlns:p14="http://schemas.microsoft.com/office/powerpoint/2010/main" val="258593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a:t>
            </a:r>
            <a:endParaRPr lang="en-US" dirty="0"/>
          </a:p>
        </p:txBody>
      </p:sp>
      <p:sp>
        <p:nvSpPr>
          <p:cNvPr id="3" name="Content Placeholder 2"/>
          <p:cNvSpPr>
            <a:spLocks noGrp="1"/>
          </p:cNvSpPr>
          <p:nvPr>
            <p:ph idx="1"/>
          </p:nvPr>
        </p:nvSpPr>
        <p:spPr/>
        <p:txBody>
          <a:bodyPr/>
          <a:lstStyle/>
          <a:p>
            <a:r>
              <a:rPr lang="en-US" dirty="0" smtClean="0"/>
              <a:t>A folder </a:t>
            </a:r>
          </a:p>
          <a:p>
            <a:r>
              <a:rPr lang="en-US" b="1" dirty="0" smtClean="0"/>
              <a:t>A Notebook</a:t>
            </a:r>
          </a:p>
          <a:p>
            <a:r>
              <a:rPr lang="en-US" i="1" dirty="0" smtClean="0"/>
              <a:t>Heart of Darkness, The Stranger, Waiting for </a:t>
            </a:r>
            <a:r>
              <a:rPr lang="en-US" i="1" dirty="0" err="1" smtClean="0"/>
              <a:t>Godot</a:t>
            </a:r>
            <a:r>
              <a:rPr lang="en-US" i="1" dirty="0" smtClean="0"/>
              <a:t>, White Noise </a:t>
            </a:r>
          </a:p>
          <a:p>
            <a:endParaRPr lang="en-US" b="1" dirty="0" smtClean="0"/>
          </a:p>
          <a:p>
            <a:endParaRPr lang="en-US" dirty="0"/>
          </a:p>
        </p:txBody>
      </p:sp>
    </p:spTree>
    <p:extLst>
      <p:ext uri="{BB962C8B-B14F-4D97-AF65-F5344CB8AC3E}">
        <p14:creationId xmlns:p14="http://schemas.microsoft.com/office/powerpoint/2010/main" val="3973664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Course Grades </a:t>
            </a:r>
            <a:endParaRPr lang="en-US" dirty="0"/>
          </a:p>
        </p:txBody>
      </p:sp>
      <p:sp>
        <p:nvSpPr>
          <p:cNvPr id="3" name="Content Placeholder 2"/>
          <p:cNvSpPr>
            <a:spLocks noGrp="1"/>
          </p:cNvSpPr>
          <p:nvPr>
            <p:ph idx="1"/>
          </p:nvPr>
        </p:nvSpPr>
        <p:spPr/>
        <p:txBody>
          <a:bodyPr/>
          <a:lstStyle/>
          <a:p>
            <a:r>
              <a:rPr lang="en-US" dirty="0" smtClean="0"/>
              <a:t>Notebook Check (</a:t>
            </a:r>
            <a:r>
              <a:rPr lang="en-US" dirty="0" err="1" smtClean="0"/>
              <a:t>Bellwork</a:t>
            </a:r>
            <a:r>
              <a:rPr lang="en-US" dirty="0" smtClean="0"/>
              <a:t>, Homework, Classwork, Notes): 10%</a:t>
            </a:r>
          </a:p>
          <a:p>
            <a:r>
              <a:rPr lang="en-US" dirty="0" smtClean="0"/>
              <a:t>Attendance and Participation (Speaking and Listening): 20% + eligibility for grade curve </a:t>
            </a:r>
          </a:p>
          <a:p>
            <a:r>
              <a:rPr lang="en-US" dirty="0" smtClean="0"/>
              <a:t>Major Writings/Assignments: 30%</a:t>
            </a:r>
          </a:p>
          <a:p>
            <a:r>
              <a:rPr lang="en-US" dirty="0" smtClean="0"/>
              <a:t>Minipapers/Timed Writes: 20% </a:t>
            </a:r>
          </a:p>
          <a:p>
            <a:r>
              <a:rPr lang="en-US" dirty="0" smtClean="0"/>
              <a:t>Reading Quizzes and other Assessments 20%</a:t>
            </a:r>
          </a:p>
        </p:txBody>
      </p:sp>
    </p:spTree>
    <p:extLst>
      <p:ext uri="{BB962C8B-B14F-4D97-AF65-F5344CB8AC3E}">
        <p14:creationId xmlns:p14="http://schemas.microsoft.com/office/powerpoint/2010/main" val="4087697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Work </a:t>
            </a:r>
            <a:endParaRPr lang="en-US" dirty="0"/>
          </a:p>
        </p:txBody>
      </p:sp>
      <p:sp>
        <p:nvSpPr>
          <p:cNvPr id="3" name="Content Placeholder 2"/>
          <p:cNvSpPr>
            <a:spLocks noGrp="1"/>
          </p:cNvSpPr>
          <p:nvPr>
            <p:ph idx="1"/>
          </p:nvPr>
        </p:nvSpPr>
        <p:spPr/>
        <p:txBody>
          <a:bodyPr/>
          <a:lstStyle/>
          <a:p>
            <a:r>
              <a:rPr lang="en-US" dirty="0" smtClean="0"/>
              <a:t>-5% to major papers/other work </a:t>
            </a:r>
          </a:p>
          <a:p>
            <a:r>
              <a:rPr lang="en-US" dirty="0" smtClean="0"/>
              <a:t>If work is excessively late (2 weeks or more), it may not be accepted at all. </a:t>
            </a:r>
            <a:endParaRPr lang="en-US" dirty="0"/>
          </a:p>
        </p:txBody>
      </p:sp>
    </p:spTree>
    <p:extLst>
      <p:ext uri="{BB962C8B-B14F-4D97-AF65-F5344CB8AC3E}">
        <p14:creationId xmlns:p14="http://schemas.microsoft.com/office/powerpoint/2010/main" val="34483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a:t>
            </a:r>
            <a:endParaRPr lang="en-US" dirty="0"/>
          </a:p>
        </p:txBody>
      </p:sp>
      <p:sp>
        <p:nvSpPr>
          <p:cNvPr id="3" name="Content Placeholder 2"/>
          <p:cNvSpPr>
            <a:spLocks noGrp="1"/>
          </p:cNvSpPr>
          <p:nvPr>
            <p:ph idx="1"/>
          </p:nvPr>
        </p:nvSpPr>
        <p:spPr/>
        <p:txBody>
          <a:bodyPr/>
          <a:lstStyle/>
          <a:p>
            <a:r>
              <a:rPr lang="en-US" dirty="0" smtClean="0"/>
              <a:t>A folder </a:t>
            </a:r>
          </a:p>
          <a:p>
            <a:r>
              <a:rPr lang="en-US" b="1" dirty="0" smtClean="0"/>
              <a:t>A Notebook</a:t>
            </a:r>
          </a:p>
          <a:p>
            <a:r>
              <a:rPr lang="en-US" i="1" dirty="0" smtClean="0"/>
              <a:t>Heart of Darkness, The Stranger, Waiting for </a:t>
            </a:r>
            <a:r>
              <a:rPr lang="en-US" i="1" dirty="0" err="1" smtClean="0"/>
              <a:t>Godot</a:t>
            </a:r>
            <a:r>
              <a:rPr lang="en-US" i="1" dirty="0" smtClean="0"/>
              <a:t>, White Noise </a:t>
            </a:r>
          </a:p>
          <a:p>
            <a:endParaRPr lang="en-US" b="1" dirty="0" smtClean="0"/>
          </a:p>
          <a:p>
            <a:endParaRPr lang="en-US" dirty="0"/>
          </a:p>
        </p:txBody>
      </p:sp>
    </p:spTree>
    <p:extLst>
      <p:ext uri="{BB962C8B-B14F-4D97-AF65-F5344CB8AC3E}">
        <p14:creationId xmlns:p14="http://schemas.microsoft.com/office/powerpoint/2010/main" val="1020163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BW</a:t>
            </a:r>
            <a:br>
              <a:rPr lang="en-US" dirty="0" smtClean="0"/>
            </a:br>
            <a:r>
              <a:rPr lang="en-US" dirty="0" smtClean="0"/>
              <a:t>9 January 2019</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Describe impressionism in writing. What is the purpose of it? What does it do to the reader? Based off lecture yesterday, what is Conrad’s purpose for writing this way in HOD? Finally, find an example of it from the outer frame: give a quotation, and analyze it. What is he doing as a writer stylistically—diction, imagery, syntax, figurative language—to create an impression rather than a literal depiction of scene.  </a:t>
            </a:r>
          </a:p>
          <a:p>
            <a:pPr marL="514350" indent="-514350">
              <a:buFont typeface="+mj-lt"/>
              <a:buAutoNum type="arabicPeriod"/>
            </a:pPr>
            <a:r>
              <a:rPr lang="en-US" dirty="0" smtClean="0"/>
              <a:t>Define framed narrative. What is the purpose of writing with this type of narration? </a:t>
            </a:r>
            <a:endParaRPr lang="en-US" dirty="0"/>
          </a:p>
        </p:txBody>
      </p:sp>
    </p:spTree>
    <p:extLst>
      <p:ext uri="{BB962C8B-B14F-4D97-AF65-F5344CB8AC3E}">
        <p14:creationId xmlns:p14="http://schemas.microsoft.com/office/powerpoint/2010/main" val="22882405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Impressionism in HOD</a:t>
            </a:r>
            <a:endParaRPr lang="en-US" dirty="0"/>
          </a:p>
        </p:txBody>
      </p:sp>
      <p:sp>
        <p:nvSpPr>
          <p:cNvPr id="3" name="Content Placeholder 2"/>
          <p:cNvSpPr>
            <a:spLocks noGrp="1"/>
          </p:cNvSpPr>
          <p:nvPr>
            <p:ph idx="1"/>
          </p:nvPr>
        </p:nvSpPr>
        <p:spPr/>
        <p:txBody>
          <a:bodyPr>
            <a:normAutofit lnSpcReduction="10000"/>
          </a:bodyPr>
          <a:lstStyle/>
          <a:p>
            <a:r>
              <a:rPr lang="en-US" dirty="0" smtClean="0"/>
              <a:t>Conrad creates an </a:t>
            </a:r>
            <a:r>
              <a:rPr lang="en-US" b="1" dirty="0" smtClean="0"/>
              <a:t>emotional landscape</a:t>
            </a:r>
            <a:r>
              <a:rPr lang="en-US" dirty="0" smtClean="0"/>
              <a:t>—a descriptive response of the character, and thereby the reader, to a specific setting or event in the story. </a:t>
            </a:r>
          </a:p>
          <a:p>
            <a:r>
              <a:rPr lang="en-US" dirty="0" smtClean="0"/>
              <a:t>This type of writing is intentionally </a:t>
            </a:r>
            <a:r>
              <a:rPr lang="en-US" b="1" dirty="0" smtClean="0"/>
              <a:t>ambiguous. </a:t>
            </a:r>
          </a:p>
          <a:p>
            <a:r>
              <a:rPr lang="en-US" dirty="0" smtClean="0"/>
              <a:t>‘In the moment’ approach</a:t>
            </a:r>
          </a:p>
          <a:p>
            <a:r>
              <a:rPr lang="en-US" dirty="0" smtClean="0"/>
              <a:t>Marlow gives his impression; we, the reader, are left to make an interpretation. </a:t>
            </a:r>
          </a:p>
          <a:p>
            <a:pPr marL="0" indent="0">
              <a:buNone/>
            </a:pPr>
            <a:endParaRPr lang="en-US" dirty="0"/>
          </a:p>
        </p:txBody>
      </p:sp>
    </p:spTree>
    <p:extLst>
      <p:ext uri="{BB962C8B-B14F-4D97-AF65-F5344CB8AC3E}">
        <p14:creationId xmlns:p14="http://schemas.microsoft.com/office/powerpoint/2010/main" val="2119890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Impressionism in HOD </a:t>
            </a:r>
            <a:endParaRPr lang="en-US" dirty="0"/>
          </a:p>
        </p:txBody>
      </p:sp>
      <p:pic>
        <p:nvPicPr>
          <p:cNvPr id="7" name="Content Placeholder 6" descr="Desktop.jpg"/>
          <p:cNvPicPr>
            <a:picLocks noGrp="1" noChangeAspect="1"/>
          </p:cNvPicPr>
          <p:nvPr>
            <p:ph sz="half" idx="1"/>
          </p:nvPr>
        </p:nvPicPr>
        <p:blipFill>
          <a:blip r:embed="rId2">
            <a:extLst>
              <a:ext uri="{28A0092B-C50C-407E-A947-70E740481C1C}">
                <a14:useLocalDpi xmlns:a14="http://schemas.microsoft.com/office/drawing/2010/main" val="0"/>
              </a:ext>
            </a:extLst>
          </a:blip>
          <a:srcRect t="-30431" b="-30431"/>
          <a:stretch>
            <a:fillRect/>
          </a:stretch>
        </p:blipFill>
        <p:spPr/>
      </p:pic>
      <p:sp>
        <p:nvSpPr>
          <p:cNvPr id="6" name="Content Placeholder 5"/>
          <p:cNvSpPr>
            <a:spLocks noGrp="1"/>
          </p:cNvSpPr>
          <p:nvPr>
            <p:ph sz="half" idx="2"/>
          </p:nvPr>
        </p:nvSpPr>
        <p:spPr/>
        <p:txBody>
          <a:bodyPr>
            <a:normAutofit fontScale="85000" lnSpcReduction="20000"/>
          </a:bodyPr>
          <a:lstStyle/>
          <a:p>
            <a:pPr marL="0" indent="0">
              <a:buNone/>
            </a:pPr>
            <a:r>
              <a:rPr lang="en-US" dirty="0" smtClean="0"/>
              <a:t>“</a:t>
            </a:r>
            <a:r>
              <a:rPr lang="mr-IN" dirty="0" smtClean="0"/>
              <a:t>…</a:t>
            </a:r>
            <a:r>
              <a:rPr lang="en-US" dirty="0" smtClean="0"/>
              <a:t>to </a:t>
            </a:r>
            <a:r>
              <a:rPr lang="en-US" dirty="0"/>
              <a:t>me it seemed as though the mist itself had screamed, so suddenly, and apparently from all sides at once, did this tumultuous and mournful uproar arise. It culminated in a hurried outbreak of almost intolerably excessive shrieking, which stopped short, leaving us stiffened in a variety of silly attitudes, and obstinately listening to the nearly as appalling and excessive silence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331586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Objective</a:t>
            </a:r>
            <a:br>
              <a:rPr lang="en-US" dirty="0" smtClean="0"/>
            </a:br>
            <a:r>
              <a:rPr lang="en-US" dirty="0" smtClean="0"/>
              <a:t>&amp; Purpose</a:t>
            </a:r>
            <a:endParaRPr lang="en-US" dirty="0"/>
          </a:p>
        </p:txBody>
      </p:sp>
      <p:sp>
        <p:nvSpPr>
          <p:cNvPr id="6" name="Content Placeholder 5"/>
          <p:cNvSpPr>
            <a:spLocks noGrp="1"/>
          </p:cNvSpPr>
          <p:nvPr>
            <p:ph idx="1"/>
          </p:nvPr>
        </p:nvSpPr>
        <p:spPr/>
        <p:txBody>
          <a:bodyPr/>
          <a:lstStyle/>
          <a:p>
            <a:r>
              <a:rPr lang="en-US" dirty="0" smtClean="0"/>
              <a:t>Read “</a:t>
            </a:r>
            <a:r>
              <a:rPr lang="en-US" i="1" dirty="0" smtClean="0"/>
              <a:t>Heart of Darkness</a:t>
            </a:r>
            <a:r>
              <a:rPr lang="en-US" dirty="0" smtClean="0"/>
              <a:t> and the legacy of Colonialism” and answer questions referring to the map of Arica during colonialization and decolonization. </a:t>
            </a:r>
          </a:p>
          <a:p>
            <a:r>
              <a:rPr lang="en-US" dirty="0" smtClean="0"/>
              <a:t>Gain context to HOD.  </a:t>
            </a:r>
            <a:endParaRPr lang="en-US" dirty="0"/>
          </a:p>
        </p:txBody>
      </p:sp>
    </p:spTree>
    <p:extLst>
      <p:ext uri="{BB962C8B-B14F-4D97-AF65-F5344CB8AC3E}">
        <p14:creationId xmlns:p14="http://schemas.microsoft.com/office/powerpoint/2010/main" val="37285842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a:t>
            </a:r>
            <a:endParaRPr lang="en-US" dirty="0"/>
          </a:p>
        </p:txBody>
      </p:sp>
      <p:sp>
        <p:nvSpPr>
          <p:cNvPr id="3" name="Content Placeholder 2"/>
          <p:cNvSpPr>
            <a:spLocks noGrp="1"/>
          </p:cNvSpPr>
          <p:nvPr>
            <p:ph idx="1"/>
          </p:nvPr>
        </p:nvSpPr>
        <p:spPr/>
        <p:txBody>
          <a:bodyPr/>
          <a:lstStyle/>
          <a:p>
            <a:pPr marL="0" indent="0">
              <a:buNone/>
            </a:pPr>
            <a:r>
              <a:rPr lang="en-US" b="1" dirty="0" smtClean="0"/>
              <a:t>EQ: What makes us who we are? </a:t>
            </a:r>
          </a:p>
          <a:p>
            <a:r>
              <a:rPr lang="en-US" dirty="0" smtClean="0"/>
              <a:t>Begin exploring our central theme for HOD—Identity and Culture—by reading an introduction and the short story, “Where Are You Going, Where Have You Been?” (1966) by Joyce Carol Oates. </a:t>
            </a:r>
          </a:p>
        </p:txBody>
      </p:sp>
    </p:spTree>
    <p:extLst>
      <p:ext uri="{BB962C8B-B14F-4D97-AF65-F5344CB8AC3E}">
        <p14:creationId xmlns:p14="http://schemas.microsoft.com/office/powerpoint/2010/main" val="22563939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794" y="0"/>
            <a:ext cx="8404412" cy="6858000"/>
          </a:xfrm>
          <a:prstGeom prst="rect">
            <a:avLst/>
          </a:prstGeom>
        </p:spPr>
      </p:pic>
    </p:spTree>
    <p:extLst>
      <p:ext uri="{BB962C8B-B14F-4D97-AF65-F5344CB8AC3E}">
        <p14:creationId xmlns:p14="http://schemas.microsoft.com/office/powerpoint/2010/main" val="1537141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Course Grades </a:t>
            </a:r>
            <a:endParaRPr lang="en-US" dirty="0"/>
          </a:p>
        </p:txBody>
      </p:sp>
      <p:sp>
        <p:nvSpPr>
          <p:cNvPr id="3" name="Content Placeholder 2"/>
          <p:cNvSpPr>
            <a:spLocks noGrp="1"/>
          </p:cNvSpPr>
          <p:nvPr>
            <p:ph idx="1"/>
          </p:nvPr>
        </p:nvSpPr>
        <p:spPr/>
        <p:txBody>
          <a:bodyPr/>
          <a:lstStyle/>
          <a:p>
            <a:r>
              <a:rPr lang="en-US" dirty="0" smtClean="0"/>
              <a:t>Notebook Check (</a:t>
            </a:r>
            <a:r>
              <a:rPr lang="en-US" dirty="0" err="1" smtClean="0"/>
              <a:t>Bellwork</a:t>
            </a:r>
            <a:r>
              <a:rPr lang="en-US" dirty="0" smtClean="0"/>
              <a:t>, Homework, Classwork, Notes): 10%</a:t>
            </a:r>
          </a:p>
          <a:p>
            <a:r>
              <a:rPr lang="en-US" dirty="0" smtClean="0"/>
              <a:t>Attendance and Participation (Speaking and Listening): 20% + eligibility for grade curve </a:t>
            </a:r>
          </a:p>
          <a:p>
            <a:r>
              <a:rPr lang="en-US" dirty="0" smtClean="0"/>
              <a:t>Major Writings/Assignments: 30%</a:t>
            </a:r>
          </a:p>
          <a:p>
            <a:r>
              <a:rPr lang="en-US" dirty="0" smtClean="0"/>
              <a:t>Minipapers/Timed Writes: 20% </a:t>
            </a:r>
          </a:p>
          <a:p>
            <a:r>
              <a:rPr lang="en-US" dirty="0" smtClean="0"/>
              <a:t>Reading Quizzes and other Assessments 20%</a:t>
            </a:r>
          </a:p>
        </p:txBody>
      </p:sp>
    </p:spTree>
    <p:extLst>
      <p:ext uri="{BB962C8B-B14F-4D97-AF65-F5344CB8AC3E}">
        <p14:creationId xmlns:p14="http://schemas.microsoft.com/office/powerpoint/2010/main" val="396033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Work </a:t>
            </a:r>
            <a:endParaRPr lang="en-US" dirty="0"/>
          </a:p>
        </p:txBody>
      </p:sp>
      <p:sp>
        <p:nvSpPr>
          <p:cNvPr id="3" name="Content Placeholder 2"/>
          <p:cNvSpPr>
            <a:spLocks noGrp="1"/>
          </p:cNvSpPr>
          <p:nvPr>
            <p:ph idx="1"/>
          </p:nvPr>
        </p:nvSpPr>
        <p:spPr/>
        <p:txBody>
          <a:bodyPr/>
          <a:lstStyle/>
          <a:p>
            <a:r>
              <a:rPr lang="en-US" dirty="0" smtClean="0"/>
              <a:t>-5% to major papers/other work </a:t>
            </a:r>
          </a:p>
          <a:p>
            <a:r>
              <a:rPr lang="en-US" dirty="0" smtClean="0"/>
              <a:t>If work is excessively late (2 weeks or more), it may not be accepted at all. </a:t>
            </a:r>
            <a:endParaRPr lang="en-US" dirty="0"/>
          </a:p>
        </p:txBody>
      </p:sp>
    </p:spTree>
    <p:extLst>
      <p:ext uri="{BB962C8B-B14F-4D97-AF65-F5344CB8AC3E}">
        <p14:creationId xmlns:p14="http://schemas.microsoft.com/office/powerpoint/2010/main" val="135965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Anticipatory Set</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Do you feel that you create your identity or you inherit one? Is identity fixed or changing?  </a:t>
            </a:r>
          </a:p>
          <a:p>
            <a:pPr marL="514350" lvl="0" indent="-514350">
              <a:buFont typeface="+mj-lt"/>
              <a:buAutoNum type="arabicPeriod"/>
            </a:pPr>
            <a:r>
              <a:rPr lang="en-US" dirty="0"/>
              <a:t>Do you find your true self or create your self?</a:t>
            </a:r>
          </a:p>
          <a:p>
            <a:pPr marL="514350" lvl="0" indent="-514350">
              <a:buFont typeface="+mj-lt"/>
              <a:buAutoNum type="arabicPeriod"/>
            </a:pPr>
            <a:r>
              <a:rPr lang="en-US" dirty="0"/>
              <a:t>Is defining identity based on difference a divisive or a constructive force in society?</a:t>
            </a:r>
          </a:p>
          <a:p>
            <a:pPr marL="514350" lvl="0" indent="-514350">
              <a:buFont typeface="+mj-lt"/>
              <a:buAutoNum type="arabicPeriod"/>
            </a:pPr>
            <a:r>
              <a:rPr lang="en-US" dirty="0"/>
              <a:t>Is there a real you?</a:t>
            </a:r>
          </a:p>
          <a:p>
            <a:pPr marL="514350" lvl="0" indent="-514350">
              <a:buFont typeface="+mj-lt"/>
              <a:buAutoNum type="arabicPeriod"/>
            </a:pPr>
            <a:r>
              <a:rPr lang="en-US" dirty="0"/>
              <a:t>What makes you, you? Brainstorm </a:t>
            </a:r>
          </a:p>
          <a:p>
            <a:endParaRPr lang="en-US" dirty="0"/>
          </a:p>
        </p:txBody>
      </p:sp>
    </p:spTree>
    <p:extLst>
      <p:ext uri="{BB962C8B-B14F-4D97-AF65-F5344CB8AC3E}">
        <p14:creationId xmlns:p14="http://schemas.microsoft.com/office/powerpoint/2010/main" val="64463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hlinkClick r:id="rId2"/>
              </a:rPr>
              <a:t>TED Talk—Is There a Real You?</a:t>
            </a:r>
            <a:endParaRPr lang="en-US" dirty="0"/>
          </a:p>
        </p:txBody>
      </p:sp>
    </p:spTree>
    <p:extLst>
      <p:ext uri="{BB962C8B-B14F-4D97-AF65-F5344CB8AC3E}">
        <p14:creationId xmlns:p14="http://schemas.microsoft.com/office/powerpoint/2010/main" val="228627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Heart of Darkness </a:t>
            </a:r>
            <a:r>
              <a:rPr lang="en-US" dirty="0" smtClean="0"/>
              <a:t>(1899)</a:t>
            </a:r>
            <a:r>
              <a:rPr lang="en-US" i="1" dirty="0" smtClean="0"/>
              <a:t> </a:t>
            </a:r>
            <a:endParaRPr lang="en-US" i="1" dirty="0"/>
          </a:p>
        </p:txBody>
      </p:sp>
      <p:sp>
        <p:nvSpPr>
          <p:cNvPr id="3" name="Content Placeholder 2"/>
          <p:cNvSpPr>
            <a:spLocks noGrp="1"/>
          </p:cNvSpPr>
          <p:nvPr>
            <p:ph sz="half" idx="1"/>
          </p:nvPr>
        </p:nvSpPr>
        <p:spPr>
          <a:xfrm>
            <a:off x="457200" y="1600200"/>
            <a:ext cx="4038600" cy="5257800"/>
          </a:xfrm>
        </p:spPr>
        <p:txBody>
          <a:bodyPr>
            <a:normAutofit fontScale="85000" lnSpcReduction="10000"/>
          </a:bodyPr>
          <a:lstStyle/>
          <a:p>
            <a:r>
              <a:rPr lang="en-US" dirty="0" smtClean="0"/>
              <a:t>Joseph Conrad (1857-1924)</a:t>
            </a:r>
          </a:p>
          <a:p>
            <a:pPr lvl="1"/>
            <a:r>
              <a:rPr lang="en-US" dirty="0" smtClean="0"/>
              <a:t>Born to Polish parents living in the Russian-occupied Ukraine</a:t>
            </a:r>
          </a:p>
          <a:p>
            <a:pPr lvl="1"/>
            <a:r>
              <a:rPr lang="en-US" dirty="0" smtClean="0"/>
              <a:t>Considered one of the finest British writers. </a:t>
            </a:r>
          </a:p>
          <a:p>
            <a:pPr lvl="1"/>
            <a:r>
              <a:rPr lang="en-US" dirty="0" smtClean="0"/>
              <a:t>Did not become fluent in English until in his twenties. </a:t>
            </a:r>
          </a:p>
          <a:p>
            <a:pPr lvl="1"/>
            <a:r>
              <a:rPr lang="en-US" dirty="0" smtClean="0"/>
              <a:t>Parents died at 9 and was raised by uncle </a:t>
            </a:r>
          </a:p>
          <a:p>
            <a:pPr lvl="1"/>
            <a:r>
              <a:rPr lang="en-US" dirty="0" smtClean="0"/>
              <a:t>At 17, to avoid conscription into Russian army, he joined French merchant marines and began a fifteen-year career as a seaman. </a:t>
            </a:r>
            <a:endParaRPr lang="en-US" dirty="0"/>
          </a:p>
        </p:txBody>
      </p:sp>
      <p:pic>
        <p:nvPicPr>
          <p:cNvPr id="5" name="Content Placeholder 4" descr="220px-Joseph_Conrad.png"/>
          <p:cNvPicPr>
            <a:picLocks noGrp="1" noChangeAspect="1"/>
          </p:cNvPicPr>
          <p:nvPr>
            <p:ph sz="half" idx="2"/>
          </p:nvPr>
        </p:nvPicPr>
        <p:blipFill>
          <a:blip r:embed="rId2">
            <a:extLst>
              <a:ext uri="{28A0092B-C50C-407E-A947-70E740481C1C}">
                <a14:useLocalDpi xmlns:a14="http://schemas.microsoft.com/office/drawing/2010/main" val="0"/>
              </a:ext>
            </a:extLst>
          </a:blip>
          <a:srcRect l="-15910" r="-15910"/>
          <a:stretch>
            <a:fillRect/>
          </a:stretch>
        </p:blipFill>
        <p:spPr/>
      </p:pic>
    </p:spTree>
    <p:extLst>
      <p:ext uri="{BB962C8B-B14F-4D97-AF65-F5344CB8AC3E}">
        <p14:creationId xmlns:p14="http://schemas.microsoft.com/office/powerpoint/2010/main" val="900098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Heart of Darkness </a:t>
            </a:r>
            <a:r>
              <a:rPr lang="en-US" dirty="0" smtClean="0"/>
              <a:t>(1899)</a:t>
            </a:r>
            <a:endParaRPr lang="en-US" i="1" dirty="0"/>
          </a:p>
        </p:txBody>
      </p:sp>
      <p:sp>
        <p:nvSpPr>
          <p:cNvPr id="3" name="Content Placeholder 2"/>
          <p:cNvSpPr>
            <a:spLocks noGrp="1"/>
          </p:cNvSpPr>
          <p:nvPr>
            <p:ph sz="half" idx="1"/>
          </p:nvPr>
        </p:nvSpPr>
        <p:spPr/>
        <p:txBody>
          <a:bodyPr>
            <a:normAutofit/>
          </a:bodyPr>
          <a:lstStyle/>
          <a:p>
            <a:r>
              <a:rPr lang="en-US" dirty="0" smtClean="0"/>
              <a:t>Joseph Conrad (1857-1924)</a:t>
            </a:r>
          </a:p>
          <a:p>
            <a:pPr lvl="1"/>
            <a:r>
              <a:rPr lang="en-US" dirty="0" smtClean="0"/>
              <a:t>In 1889, Conrad served as captain for a steamboat traveling up the Congo River, fulfilling his childhood wish to visit Africa. </a:t>
            </a:r>
          </a:p>
          <a:p>
            <a:pPr lvl="1"/>
            <a:r>
              <a:rPr lang="en-US" dirty="0" smtClean="0"/>
              <a:t>Contracted an illness that affected him for the rest of his life. </a:t>
            </a:r>
            <a:endParaRPr lang="en-US" dirty="0"/>
          </a:p>
        </p:txBody>
      </p:sp>
      <p:pic>
        <p:nvPicPr>
          <p:cNvPr id="5" name="Content Placeholder 4" descr="220px-Joseph_Conrad.png"/>
          <p:cNvPicPr>
            <a:picLocks noGrp="1" noChangeAspect="1"/>
          </p:cNvPicPr>
          <p:nvPr>
            <p:ph sz="half" idx="2"/>
          </p:nvPr>
        </p:nvPicPr>
        <p:blipFill>
          <a:blip r:embed="rId2">
            <a:extLst>
              <a:ext uri="{28A0092B-C50C-407E-A947-70E740481C1C}">
                <a14:useLocalDpi xmlns:a14="http://schemas.microsoft.com/office/drawing/2010/main" val="0"/>
              </a:ext>
            </a:extLst>
          </a:blip>
          <a:srcRect l="-15910" r="-15910"/>
          <a:stretch>
            <a:fillRect/>
          </a:stretch>
        </p:blipFill>
        <p:spPr/>
      </p:pic>
    </p:spTree>
    <p:extLst>
      <p:ext uri="{BB962C8B-B14F-4D97-AF65-F5344CB8AC3E}">
        <p14:creationId xmlns:p14="http://schemas.microsoft.com/office/powerpoint/2010/main" val="1281711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4325</TotalTime>
  <Words>1774</Words>
  <Application>Microsoft Office PowerPoint</Application>
  <PresentationFormat>On-screen Show (4:3)</PresentationFormat>
  <Paragraphs>128</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Student Data Sheet </vt:lpstr>
      <vt:lpstr>Semester Overview </vt:lpstr>
      <vt:lpstr>What You Need</vt:lpstr>
      <vt:lpstr>Final Course Grades </vt:lpstr>
      <vt:lpstr>Late Work </vt:lpstr>
      <vt:lpstr>Anticipatory Set</vt:lpstr>
      <vt:lpstr>PowerPoint Presentation</vt:lpstr>
      <vt:lpstr>Heart of Darkness (1899) </vt:lpstr>
      <vt:lpstr>Heart of Darkness (1899)</vt:lpstr>
      <vt:lpstr>Heart of Darkness (1899)</vt:lpstr>
      <vt:lpstr>Impressionism in HOD</vt:lpstr>
      <vt:lpstr>Impressionism in HOD </vt:lpstr>
      <vt:lpstr>Impressionism in HOD </vt:lpstr>
      <vt:lpstr>PowerPoint Presentation</vt:lpstr>
      <vt:lpstr>Student Data Sheet </vt:lpstr>
      <vt:lpstr>Heart of Darkness (1899) </vt:lpstr>
      <vt:lpstr>Heart of Darkness (1899)</vt:lpstr>
      <vt:lpstr>Quote Analysis </vt:lpstr>
      <vt:lpstr>PowerPoint Presentation</vt:lpstr>
      <vt:lpstr>Heart of Darkness (1899)</vt:lpstr>
      <vt:lpstr>Impressionism in HOD</vt:lpstr>
      <vt:lpstr>Impressionism in HOD </vt:lpstr>
      <vt:lpstr>Impressionism in HOD </vt:lpstr>
      <vt:lpstr>Anticipatory Set</vt:lpstr>
      <vt:lpstr>PowerPoint Presentation</vt:lpstr>
      <vt:lpstr>Semester Overview </vt:lpstr>
      <vt:lpstr>What You Need</vt:lpstr>
      <vt:lpstr>Final Course Grades </vt:lpstr>
      <vt:lpstr>Late Work </vt:lpstr>
      <vt:lpstr>BW 9 January 2019</vt:lpstr>
      <vt:lpstr>Impressionism in HOD</vt:lpstr>
      <vt:lpstr>Impressionism in HOD </vt:lpstr>
      <vt:lpstr>Objective &amp; Purpose</vt:lpstr>
      <vt:lpstr>Objective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Data Sheet</dc:title>
  <dc:creator>Julian Mirano</dc:creator>
  <cp:lastModifiedBy>Mirano, Julian</cp:lastModifiedBy>
  <cp:revision>21</cp:revision>
  <dcterms:created xsi:type="dcterms:W3CDTF">2019-01-06T19:07:56Z</dcterms:created>
  <dcterms:modified xsi:type="dcterms:W3CDTF">2019-01-09T19:48:46Z</dcterms:modified>
</cp:coreProperties>
</file>