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87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9" d="100"/>
          <a:sy n="49" d="100"/>
        </p:scale>
        <p:origin x="-55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6456E-FB45-9245-802D-1821A4B2EAD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34D89-1F62-7A42-8421-A5469C342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5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2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0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2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0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0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7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8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339-F16D-6745-90DD-810FE2489CB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E696-072D-5045-808A-E893DB9F4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0aAWuUX5j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Costumes</a:t>
            </a:r>
          </a:p>
          <a:p>
            <a:pPr lvl="1"/>
            <a:r>
              <a:rPr lang="en-US" dirty="0" smtClean="0"/>
              <a:t>Many of the costumes were splendid versions of contemporary Elizabethan dress. </a:t>
            </a:r>
          </a:p>
          <a:p>
            <a:pPr lvl="1"/>
            <a:r>
              <a:rPr lang="en-US" dirty="0" smtClean="0"/>
              <a:t>Some attempts were made to approximate the dress of certain occupations and of antique or exotic characters such as Romans, Turks, and Jews. </a:t>
            </a:r>
          </a:p>
          <a:p>
            <a:pPr lvl="1"/>
            <a:r>
              <a:rPr lang="en-US" dirty="0" smtClean="0"/>
              <a:t>Some costumes indicated the wearer was supernatural. </a:t>
            </a:r>
          </a:p>
        </p:txBody>
      </p:sp>
    </p:spTree>
    <p:extLst>
      <p:ext uri="{BB962C8B-B14F-4D97-AF65-F5344CB8AC3E}">
        <p14:creationId xmlns:p14="http://schemas.microsoft.com/office/powerpoint/2010/main" val="27710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Gestures and Silences </a:t>
            </a:r>
          </a:p>
          <a:p>
            <a:pPr lvl="1"/>
            <a:r>
              <a:rPr lang="en-US" dirty="0" smtClean="0"/>
              <a:t>Kneeling to show humility </a:t>
            </a:r>
          </a:p>
          <a:p>
            <a:pPr lvl="1"/>
            <a:r>
              <a:rPr lang="en-US" dirty="0" smtClean="0"/>
              <a:t>Refusal to kneel…</a:t>
            </a:r>
          </a:p>
          <a:p>
            <a:pPr lvl="1"/>
            <a:r>
              <a:rPr lang="en-US" dirty="0" smtClean="0"/>
              <a:t>Silence to show shock, fear, the inability to find words, etc.  </a:t>
            </a:r>
          </a:p>
        </p:txBody>
      </p:sp>
    </p:spTree>
    <p:extLst>
      <p:ext uri="{BB962C8B-B14F-4D97-AF65-F5344CB8AC3E}">
        <p14:creationId xmlns:p14="http://schemas.microsoft.com/office/powerpoint/2010/main" val="10646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762153"/>
          </a:xfrm>
        </p:spPr>
        <p:txBody>
          <a:bodyPr/>
          <a:lstStyle/>
          <a:p>
            <a:r>
              <a:rPr lang="en-US" dirty="0" smtClean="0"/>
              <a:t>Poetry and Prose </a:t>
            </a:r>
          </a:p>
          <a:p>
            <a:pPr lvl="1"/>
            <a:r>
              <a:rPr lang="en-US" i="1" dirty="0" smtClean="0"/>
              <a:t>Poetry: </a:t>
            </a:r>
            <a:r>
              <a:rPr lang="en-US" dirty="0" smtClean="0"/>
              <a:t>distinctive </a:t>
            </a:r>
            <a:r>
              <a:rPr lang="en-US" dirty="0"/>
              <a:t>style and </a:t>
            </a:r>
            <a:r>
              <a:rPr lang="en-US" dirty="0" smtClean="0"/>
              <a:t>rhythm. </a:t>
            </a:r>
          </a:p>
          <a:p>
            <a:pPr lvl="2"/>
            <a:r>
              <a:rPr lang="en-US" dirty="0" smtClean="0"/>
              <a:t>Blank Verse: Unrhymed Iambic Pentameter </a:t>
            </a:r>
          </a:p>
          <a:p>
            <a:pPr lvl="2"/>
            <a:r>
              <a:rPr lang="en-US" dirty="0" smtClean="0"/>
              <a:t>What is Iambic Pentameter? </a:t>
            </a:r>
          </a:p>
          <a:p>
            <a:pPr lvl="3"/>
            <a:r>
              <a:rPr lang="en-US" sz="2400" dirty="0" smtClean="0"/>
              <a:t>Meter </a:t>
            </a:r>
          </a:p>
          <a:p>
            <a:pPr lvl="3"/>
            <a:r>
              <a:rPr lang="en-US" sz="2400" dirty="0" smtClean="0"/>
              <a:t>Foot</a:t>
            </a:r>
          </a:p>
          <a:p>
            <a:pPr lvl="3"/>
            <a:r>
              <a:rPr lang="en-US" sz="2400" dirty="0" smtClean="0"/>
              <a:t>Iamb</a:t>
            </a:r>
          </a:p>
          <a:p>
            <a:pPr lvl="3"/>
            <a:endParaRPr lang="en-US" sz="2400" dirty="0"/>
          </a:p>
          <a:p>
            <a:pPr marL="1371600" lvl="3" indent="0">
              <a:buNone/>
            </a:pPr>
            <a:r>
              <a:rPr lang="en-US" sz="2400" dirty="0" smtClean="0">
                <a:hlinkClick r:id="rId2"/>
              </a:rPr>
              <a:t>https://www.youtube.com/watch?v=v0aAWuUX5jU</a:t>
            </a:r>
            <a:endParaRPr lang="en-US" sz="2400" dirty="0" smtClean="0"/>
          </a:p>
          <a:p>
            <a:pPr lvl="4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11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992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Poetry and Prose </a:t>
            </a:r>
          </a:p>
          <a:p>
            <a:pPr lvl="1"/>
            <a:r>
              <a:rPr lang="en-US" i="1" dirty="0" smtClean="0"/>
              <a:t>Poetry: </a:t>
            </a:r>
            <a:r>
              <a:rPr lang="en-US" dirty="0" smtClean="0"/>
              <a:t>distinctive style and rhythm.</a:t>
            </a:r>
            <a:endParaRPr lang="en-US" i="1" dirty="0" smtClean="0"/>
          </a:p>
          <a:p>
            <a:pPr lvl="1"/>
            <a:r>
              <a:rPr lang="en-US" i="1" dirty="0" smtClean="0"/>
              <a:t>Prose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literary imitation of speech—could be used for an important speech by a king in a play, could signal somebody giving advice. </a:t>
            </a:r>
          </a:p>
          <a:p>
            <a:pPr lvl="2"/>
            <a:r>
              <a:rPr lang="en-US" dirty="0" smtClean="0"/>
              <a:t>Letters or proclamations, to sett off from poetic dialogue </a:t>
            </a:r>
          </a:p>
          <a:p>
            <a:pPr lvl="2"/>
            <a:r>
              <a:rPr lang="en-US" dirty="0" smtClean="0"/>
              <a:t>Mad characters, to show normal thinking is gone </a:t>
            </a:r>
          </a:p>
          <a:p>
            <a:pPr lvl="2"/>
            <a:r>
              <a:rPr lang="en-US" dirty="0" smtClean="0"/>
              <a:t>Comedy </a:t>
            </a:r>
          </a:p>
          <a:p>
            <a:pPr lvl="2"/>
            <a:r>
              <a:rPr lang="en-US" dirty="0" smtClean="0"/>
              <a:t>Unimportant characters, or lower class </a:t>
            </a:r>
          </a:p>
          <a:p>
            <a:pPr lvl="2"/>
            <a:r>
              <a:rPr lang="en-US" dirty="0" smtClean="0"/>
              <a:t>Dynamics—a scene may start in prose and work its way to verse as emotion is heightened</a:t>
            </a:r>
          </a:p>
        </p:txBody>
      </p:sp>
    </p:spTree>
    <p:extLst>
      <p:ext uri="{BB962C8B-B14F-4D97-AF65-F5344CB8AC3E}">
        <p14:creationId xmlns:p14="http://schemas.microsoft.com/office/powerpoint/2010/main" val="12552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9949" cy="45256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Costumes</a:t>
            </a:r>
          </a:p>
          <a:p>
            <a:r>
              <a:rPr lang="en-US" dirty="0" smtClean="0"/>
              <a:t>Gestures and Silences</a:t>
            </a:r>
          </a:p>
          <a:p>
            <a:r>
              <a:rPr lang="en-US" dirty="0" smtClean="0"/>
              <a:t>Poetry and Prose </a:t>
            </a:r>
          </a:p>
          <a:p>
            <a:pPr lvl="1"/>
            <a:r>
              <a:rPr lang="en-US" dirty="0" smtClean="0"/>
              <a:t>Blank Verse </a:t>
            </a:r>
            <a:endParaRPr lang="en-US" dirty="0"/>
          </a:p>
          <a:p>
            <a:pPr lvl="1"/>
            <a:r>
              <a:rPr lang="en-US" dirty="0" smtClean="0"/>
              <a:t>But occasionally he rhymes… </a:t>
            </a:r>
          </a:p>
          <a:p>
            <a:pPr lvl="2"/>
            <a:r>
              <a:rPr lang="en-US" sz="2900" dirty="0" smtClean="0"/>
              <a:t>COUPLET </a:t>
            </a:r>
          </a:p>
          <a:p>
            <a:pPr lvl="3"/>
            <a:r>
              <a:rPr lang="en-US" sz="2900" i="1" dirty="0"/>
              <a:t>The time is out of joint, O cursed spite That ever I was born to set it right</a:t>
            </a:r>
            <a:r>
              <a:rPr lang="en-US" sz="2900" i="1" dirty="0" smtClean="0"/>
              <a:t>!</a:t>
            </a:r>
          </a:p>
          <a:p>
            <a:pPr lvl="3"/>
            <a:r>
              <a:rPr lang="en-US" sz="2900" i="1" dirty="0"/>
              <a:t>Did my heart love till now? Foreswear it, sight. For I ne’er saw true beauty till this night. 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7858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So, what’s the purpose of a couplet? What’s the purpose of rhyming?</a:t>
            </a:r>
          </a:p>
          <a:p>
            <a:pPr lvl="1"/>
            <a:r>
              <a:rPr lang="en-US" dirty="0" smtClean="0"/>
              <a:t>To convey emotional heightening at the end of a blank verse speech. </a:t>
            </a:r>
          </a:p>
          <a:p>
            <a:pPr lvl="1"/>
            <a:r>
              <a:rPr lang="en-US" dirty="0" smtClean="0"/>
              <a:t>Characters sometimes speak a couplet as they leave the stage, suggesting closure. </a:t>
            </a:r>
          </a:p>
          <a:p>
            <a:pPr lvl="1"/>
            <a:r>
              <a:rPr lang="en-US" dirty="0" smtClean="0"/>
              <a:t>Scenes generally conclude with a couplet. </a:t>
            </a:r>
          </a:p>
          <a:p>
            <a:pPr lvl="1"/>
            <a:r>
              <a:rPr lang="en-US" dirty="0" smtClean="0"/>
              <a:t>Characters can be linked by rhyme, such as in when Romeo and Juliet first meet, and they exchange a </a:t>
            </a:r>
            <a:r>
              <a:rPr lang="en-US" i="1" dirty="0" smtClean="0"/>
              <a:t>sonnet</a:t>
            </a:r>
            <a:r>
              <a:rPr lang="en-US" dirty="0" smtClean="0"/>
              <a:t>—a poem in iambic pentameter that follows a specific rhyme scheme such as </a:t>
            </a:r>
            <a:r>
              <a:rPr lang="hu-HU" dirty="0"/>
              <a:t>a b b a a b b </a:t>
            </a:r>
            <a:r>
              <a:rPr lang="hu-HU" dirty="0" smtClean="0"/>
              <a:t>a </a:t>
            </a:r>
            <a:r>
              <a:rPr lang="en-US" dirty="0" smtClean="0"/>
              <a:t>c </a:t>
            </a:r>
            <a:r>
              <a:rPr lang="en-US" dirty="0"/>
              <a:t>d c d c </a:t>
            </a:r>
            <a:r>
              <a:rPr lang="en-US" dirty="0" smtClean="0"/>
              <a:t>d.</a:t>
            </a:r>
          </a:p>
        </p:txBody>
      </p:sp>
    </p:spTree>
    <p:extLst>
      <p:ext uri="{BB962C8B-B14F-4D97-AF65-F5344CB8AC3E}">
        <p14:creationId xmlns:p14="http://schemas.microsoft.com/office/powerpoint/2010/main" val="311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1915</TotalTime>
  <Words>312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Shakespeare’s Language</vt:lpstr>
      <vt:lpstr>Shakespeare’s Language</vt:lpstr>
      <vt:lpstr>Shakespeare’s Language</vt:lpstr>
      <vt:lpstr>Shakespeare’s Language</vt:lpstr>
      <vt:lpstr>Shakespeare’s Language</vt:lpstr>
      <vt:lpstr>Shakespeare’s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 4 January 2015</dc:title>
  <dc:creator>Julian Mirano</dc:creator>
  <cp:lastModifiedBy>Mirano, Julian</cp:lastModifiedBy>
  <cp:revision>33</cp:revision>
  <dcterms:created xsi:type="dcterms:W3CDTF">2015-01-04T20:11:35Z</dcterms:created>
  <dcterms:modified xsi:type="dcterms:W3CDTF">2018-08-14T22:22:25Z</dcterms:modified>
</cp:coreProperties>
</file>